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245"/>
    <a:srgbClr val="268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1C037-7248-5A4B-0008-31188E97F326}" v="632" dt="2025-12-16T19:52:33.263"/>
    <p1510:client id="{7AA46BF9-21D9-B941-C972-3B31340F331B}" v="68" dt="2025-12-16T17:42:26.910"/>
    <p1510:client id="{A466C164-18A7-FCF0-8AF9-61A15A0AE74C}" v="442" dt="2025-12-16T18:28:40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67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97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760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970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821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17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07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971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5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856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09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71FB43-724D-437A-A5E8-1D673BA80D2D}" type="datetimeFigureOut">
              <a:rPr lang="hr-HR" smtClean="0"/>
              <a:t>16.12.2025.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25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/>
            <a:r>
              <a:rPr lang="hr-HR" sz="4000" b="1" err="1">
                <a:solidFill>
                  <a:schemeClr val="bg1"/>
                </a:solidFill>
                <a:ea typeface="+mj-lt"/>
                <a:cs typeface="+mj-lt"/>
              </a:rPr>
              <a:t>Jó</a:t>
            </a:r>
            <a:r>
              <a:rPr lang="hr-HR" sz="4000" b="1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hr-HR" sz="4000" b="1" err="1">
                <a:solidFill>
                  <a:schemeClr val="bg1"/>
                </a:solidFill>
                <a:ea typeface="+mj-lt"/>
                <a:cs typeface="+mj-lt"/>
              </a:rPr>
              <a:t>napot</a:t>
            </a:r>
            <a:r>
              <a:rPr lang="hr-HR" sz="4000" b="1" dirty="0">
                <a:solidFill>
                  <a:schemeClr val="bg1"/>
                </a:solidFill>
                <a:ea typeface="+mj-lt"/>
                <a:cs typeface="+mj-lt"/>
              </a:rPr>
              <a:t>, </a:t>
            </a:r>
            <a:r>
              <a:rPr lang="hr-HR" sz="4000" b="1" err="1">
                <a:solidFill>
                  <a:schemeClr val="bg1"/>
                </a:solidFill>
                <a:ea typeface="+mj-lt"/>
                <a:cs typeface="+mj-lt"/>
              </a:rPr>
              <a:t>Kálvária</a:t>
            </a:r>
            <a:r>
              <a:rPr lang="hr-HR" sz="4000" b="1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hr-HR" sz="4000" b="1" err="1">
                <a:solidFill>
                  <a:schemeClr val="bg1"/>
                </a:solidFill>
                <a:ea typeface="+mj-lt"/>
                <a:cs typeface="+mj-lt"/>
              </a:rPr>
              <a:t>Iskola</a:t>
            </a:r>
            <a:r>
              <a:rPr lang="hr-HR" sz="4000" b="1" dirty="0">
                <a:solidFill>
                  <a:schemeClr val="bg1"/>
                </a:solidFill>
                <a:ea typeface="+mj-lt"/>
                <a:cs typeface="+mj-lt"/>
              </a:rPr>
              <a:t>!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hr-HR" b="1">
                <a:solidFill>
                  <a:srgbClr val="FFFFFF"/>
                </a:solidFill>
              </a:rPr>
              <a:t>Warm greetings from Hvar, Croatia! We are class 8.a!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15C4B-6263-11AC-96F8-0B74605F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52668"/>
            <a:ext cx="5608320" cy="570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737B7-B09F-08DB-79EE-DF7C9E5C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02" r="3389" b="-2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43F82-BC82-8C98-7763-BB71923A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21" y="741691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More about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A7C6-1CC9-8DBD-C804-689ACF7A8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44" y="4277716"/>
            <a:ext cx="3725452" cy="1382392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 algn="r">
              <a:buNone/>
            </a:pPr>
            <a:r>
              <a:rPr lang="en-US" sz="2400" b="1" dirty="0">
                <a:solidFill>
                  <a:srgbClr val="FFFFFF"/>
                </a:solidFill>
              </a:rPr>
              <a:t>Our </a:t>
            </a:r>
            <a:r>
              <a:rPr lang="en-US" sz="2400" b="1" err="1">
                <a:solidFill>
                  <a:srgbClr val="FFFFFF"/>
                </a:solidFill>
              </a:rPr>
              <a:t>favourite</a:t>
            </a:r>
            <a:r>
              <a:rPr lang="en-US" sz="2400" b="1" dirty="0">
                <a:solidFill>
                  <a:srgbClr val="FFFFFF"/>
                </a:solidFill>
              </a:rPr>
              <a:t> subjects are PE, </a:t>
            </a:r>
            <a:r>
              <a:rPr lang="en-US" sz="2400" b="1" err="1">
                <a:solidFill>
                  <a:srgbClr val="FFFFFF"/>
                </a:solidFill>
              </a:rPr>
              <a:t>Maths</a:t>
            </a:r>
            <a:r>
              <a:rPr lang="en-US" sz="2400" b="1" dirty="0">
                <a:solidFill>
                  <a:srgbClr val="FFFFFF"/>
                </a:solidFill>
              </a:rPr>
              <a:t>, Physics and of course... lunch break!</a:t>
            </a:r>
          </a:p>
        </p:txBody>
      </p:sp>
    </p:spTree>
    <p:extLst>
      <p:ext uri="{BB962C8B-B14F-4D97-AF65-F5344CB8AC3E}">
        <p14:creationId xmlns:p14="http://schemas.microsoft.com/office/powerpoint/2010/main" val="1201658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C07B27-4E3C-4BCF-ABDB-6AA72857C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D11BE6-2A04-4DBB-842D-88602B5E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12437"/>
            <a:ext cx="11713464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05E02A-9AA9-45EC-B87B-B46F043F3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" y="2724072"/>
            <a:ext cx="12192008" cy="4114801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91EDBA-E8E0-4575-8147-B700345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09672" y="1716338"/>
            <a:ext cx="6858003" cy="3422328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A25FD-9362-F832-B9AD-4CB7F613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236" y="559703"/>
            <a:ext cx="9867331" cy="11674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Shared </a:t>
            </a:r>
            <a:r>
              <a:rPr lang="en-US" sz="4800" b="1" dirty="0" err="1">
                <a:solidFill>
                  <a:srgbClr val="FFFFFF"/>
                </a:solidFill>
              </a:rPr>
              <a:t>activites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EE4473-A122-4E96-8C31-B4C5AAA2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123" y="2706446"/>
            <a:ext cx="12191997" cy="37119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9DFA8-39CC-9D60-0152-2179F198A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965" y="5777350"/>
            <a:ext cx="9021170" cy="5402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We are a rather sporty class. Most students either plays handball or football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6A4D6-00BC-C294-AC2D-9C50B05E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2" y="2151155"/>
            <a:ext cx="3179928" cy="3179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6C7E5-9513-CD58-060D-E350E90C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584" y="2151155"/>
            <a:ext cx="3179928" cy="3179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DE2F1E-5867-5B66-DE46-1C7261C41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841" y="2144058"/>
            <a:ext cx="3179927" cy="31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72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8161-979A-3D89-FA35-3017A5EC2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483699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268CBF"/>
                </a:solidFill>
              </a:rPr>
              <a:t>It's a pleasure being partners with you!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E3514-7991-E0F4-6D0B-9A60DAFE9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150" y="5754157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268CBF"/>
                </a:solidFill>
              </a:rPr>
              <a:t>"We're waving to you all the way from Hvar!"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b="1" dirty="0">
                <a:solidFill>
                  <a:srgbClr val="268CBF"/>
                </a:solidFill>
              </a:rPr>
              <a:t>8.a class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04F7D-2784-1670-10F1-7BC1E42E3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70" y="2103782"/>
            <a:ext cx="6670262" cy="33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38D74-B002-B8B0-405F-39C585BE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</a:rPr>
              <a:t>We are from Hvar, an island in Croatia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99939-FBAE-BF31-2A9B-9E4411691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1" y="3140908"/>
            <a:ext cx="5981436" cy="207867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64B737-65DE-F3E2-74C7-B4B0196B7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1819690"/>
            <a:ext cx="5587566" cy="472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47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B40891-E208-013C-11B1-F3DB071BA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133" b="128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04C9B-0412-1E58-3326-6FC15BB3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Croatia is a lovely country and Zagreb is our capital city: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35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F10536-0945-ED7B-FB0C-34F4FA3C2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0D392-FB1A-A27F-03DD-EA83FEE5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0B3245"/>
                </a:solidFill>
              </a:rPr>
              <a:t>And this is the small, but lively city of Hvar: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5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5E1927C-B3C8-4E1E-A8D4-048EFA2B6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rgbClr val="0B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91B91-B1EF-2E3A-C927-2FEBDD7D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40" y="4176283"/>
            <a:ext cx="6769184" cy="17571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rgbClr val="268CBF"/>
                </a:solidFill>
                <a:latin typeface="+mj-lt"/>
                <a:ea typeface="+mj-ea"/>
                <a:cs typeface="+mj-cs"/>
              </a:rPr>
              <a:t>Croatia is rich with beautiful nature...</a:t>
            </a:r>
            <a:endParaRPr lang="en-US" sz="5400" b="1" kern="1200" dirty="0">
              <a:solidFill>
                <a:srgbClr val="268CBF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042DA-2768-6901-572C-35AD56399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10" r="40176"/>
          <a:stretch>
            <a:fillRect/>
          </a:stretch>
        </p:blipFill>
        <p:spPr>
          <a:xfrm>
            <a:off x="-5" y="1676465"/>
            <a:ext cx="4211054" cy="5181530"/>
          </a:xfrm>
          <a:custGeom>
            <a:avLst/>
            <a:gdLst/>
            <a:ahLst/>
            <a:cxnLst/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3" y="5181530"/>
                </a:lnTo>
                <a:lnTo>
                  <a:pt x="0" y="5181530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5F79C-8FC6-B7FB-0079-31A9A40E8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047" b="-2"/>
          <a:stretch>
            <a:fillRect/>
          </a:stretch>
        </p:blipFill>
        <p:spPr>
          <a:xfrm>
            <a:off x="3336555" y="3"/>
            <a:ext cx="3997527" cy="2646947"/>
          </a:xfrm>
          <a:custGeom>
            <a:avLst/>
            <a:gdLst/>
            <a:ahLst/>
            <a:cxnLst/>
            <a:rect l="l" t="t" r="r" b="b"/>
            <a:pathLst>
              <a:path w="3997527" h="2646947"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1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9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1" y="7075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24CD456-79B8-4425-95A0-5344971E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76470"/>
            <a:ext cx="4211054" cy="5181530"/>
          </a:xfrm>
          <a:custGeom>
            <a:avLst/>
            <a:gdLst>
              <a:gd name="connsiteX0" fmla="*/ 1165310 w 4211054"/>
              <a:gd name="connsiteY0" fmla="*/ 990 h 5181530"/>
              <a:gd name="connsiteX1" fmla="*/ 2418078 w 4211054"/>
              <a:gd name="connsiteY1" fmla="*/ 367333 h 5181530"/>
              <a:gd name="connsiteX2" fmla="*/ 3861693 w 4211054"/>
              <a:gd name="connsiteY2" fmla="*/ 4749397 h 5181530"/>
              <a:gd name="connsiteX3" fmla="*/ 3592887 w 4211054"/>
              <a:gd name="connsiteY3" fmla="*/ 5091022 h 5181530"/>
              <a:gd name="connsiteX4" fmla="*/ 3483152 w 4211054"/>
              <a:gd name="connsiteY4" fmla="*/ 5181530 h 5181530"/>
              <a:gd name="connsiteX5" fmla="*/ 0 w 4211054"/>
              <a:gd name="connsiteY5" fmla="*/ 5181530 h 5181530"/>
              <a:gd name="connsiteX6" fmla="*/ 0 w 4211054"/>
              <a:gd name="connsiteY6" fmla="*/ 5181528 h 5181530"/>
              <a:gd name="connsiteX7" fmla="*/ 2981677 w 4211054"/>
              <a:gd name="connsiteY7" fmla="*/ 5181528 h 5181530"/>
              <a:gd name="connsiteX8" fmla="*/ 3028606 w 4211054"/>
              <a:gd name="connsiteY8" fmla="*/ 5160626 h 5181530"/>
              <a:gd name="connsiteX9" fmla="*/ 3747110 w 4211054"/>
              <a:gd name="connsiteY9" fmla="*/ 4553549 h 5181530"/>
              <a:gd name="connsiteX10" fmla="*/ 2353269 w 4211054"/>
              <a:gd name="connsiteY10" fmla="*/ 527791 h 5181530"/>
              <a:gd name="connsiteX11" fmla="*/ 1162923 w 4211054"/>
              <a:gd name="connsiteY11" fmla="*/ 185179 h 5181530"/>
              <a:gd name="connsiteX12" fmla="*/ 80119 w 4211054"/>
              <a:gd name="connsiteY12" fmla="*/ 399295 h 5181530"/>
              <a:gd name="connsiteX13" fmla="*/ 0 w 4211054"/>
              <a:gd name="connsiteY13" fmla="*/ 438059 h 5181530"/>
              <a:gd name="connsiteX14" fmla="*/ 0 w 4211054"/>
              <a:gd name="connsiteY14" fmla="*/ 251609 h 5181530"/>
              <a:gd name="connsiteX15" fmla="*/ 158783 w 4211054"/>
              <a:gd name="connsiteY15" fmla="*/ 182603 h 5181530"/>
              <a:gd name="connsiteX16" fmla="*/ 1165310 w 4211054"/>
              <a:gd name="connsiteY16" fmla="*/ 990 h 518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2" y="5181530"/>
                </a:lnTo>
                <a:lnTo>
                  <a:pt x="0" y="5181530"/>
                </a:lnTo>
                <a:lnTo>
                  <a:pt x="0" y="5181528"/>
                </a:lnTo>
                <a:lnTo>
                  <a:pt x="2981677" y="5181528"/>
                </a:lnTo>
                <a:lnTo>
                  <a:pt x="3028606" y="5160626"/>
                </a:lnTo>
                <a:cubicBezTo>
                  <a:pt x="3311277" y="5028098"/>
                  <a:pt x="3558318" y="4869020"/>
                  <a:pt x="3747110" y="4553549"/>
                </a:cubicBezTo>
                <a:cubicBezTo>
                  <a:pt x="4552598" y="3207566"/>
                  <a:pt x="3769268" y="1316508"/>
                  <a:pt x="2353269" y="527791"/>
                </a:cubicBezTo>
                <a:cubicBezTo>
                  <a:pt x="1957349" y="307263"/>
                  <a:pt x="1554872" y="198154"/>
                  <a:pt x="1162923" y="185179"/>
                </a:cubicBezTo>
                <a:cubicBezTo>
                  <a:pt x="787306" y="172747"/>
                  <a:pt x="421359" y="248602"/>
                  <a:pt x="80119" y="399295"/>
                </a:cubicBezTo>
                <a:lnTo>
                  <a:pt x="0" y="438059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9C3854-C672-47D2-8FD3-15A88F6CE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3824" y="-15902"/>
            <a:ext cx="4289727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E886DDB-D248-47D2-9A3C-8E203F69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6555" y="1"/>
            <a:ext cx="3997527" cy="2646947"/>
          </a:xfrm>
          <a:custGeom>
            <a:avLst/>
            <a:gdLst>
              <a:gd name="connsiteX0" fmla="*/ 478501 w 3997527"/>
              <a:gd name="connsiteY0" fmla="*/ 2 h 2646947"/>
              <a:gd name="connsiteX1" fmla="*/ 382993 w 3997527"/>
              <a:gd name="connsiteY1" fmla="*/ 123929 h 2646947"/>
              <a:gd name="connsiteX2" fmla="*/ 290041 w 3997527"/>
              <a:gd name="connsiteY2" fmla="*/ 274421 h 2646947"/>
              <a:gd name="connsiteX3" fmla="*/ 117491 w 3997527"/>
              <a:gd name="connsiteY3" fmla="*/ 923641 h 2646947"/>
              <a:gd name="connsiteX4" fmla="*/ 403069 w 3997527"/>
              <a:gd name="connsiteY4" fmla="*/ 1526467 h 2646947"/>
              <a:gd name="connsiteX5" fmla="*/ 546966 w 3997527"/>
              <a:gd name="connsiteY5" fmla="*/ 1717806 h 2646947"/>
              <a:gd name="connsiteX6" fmla="*/ 1897207 w 3997527"/>
              <a:gd name="connsiteY6" fmla="*/ 2465727 h 2646947"/>
              <a:gd name="connsiteX7" fmla="*/ 2922217 w 3997527"/>
              <a:gd name="connsiteY7" fmla="*/ 2005601 h 2646947"/>
              <a:gd name="connsiteX8" fmla="*/ 3046959 w 3997527"/>
              <a:gd name="connsiteY8" fmla="*/ 1914233 h 2646947"/>
              <a:gd name="connsiteX9" fmla="*/ 3614314 w 3997527"/>
              <a:gd name="connsiteY9" fmla="*/ 1436596 h 2646947"/>
              <a:gd name="connsiteX10" fmla="*/ 3805939 w 3997527"/>
              <a:gd name="connsiteY10" fmla="*/ 923641 h 2646947"/>
              <a:gd name="connsiteX11" fmla="*/ 3633781 w 3997527"/>
              <a:gd name="connsiteY11" fmla="*/ 75714 h 2646947"/>
              <a:gd name="connsiteX12" fmla="*/ 3595267 w 3997527"/>
              <a:gd name="connsiteY12" fmla="*/ 2 h 2646947"/>
              <a:gd name="connsiteX13" fmla="*/ 292993 w 3997527"/>
              <a:gd name="connsiteY13" fmla="*/ 0 h 2646947"/>
              <a:gd name="connsiteX14" fmla="*/ 3828920 w 3997527"/>
              <a:gd name="connsiteY14" fmla="*/ 0 h 2646947"/>
              <a:gd name="connsiteX15" fmla="*/ 3877162 w 3997527"/>
              <a:gd name="connsiteY15" fmla="*/ 126877 h 2646947"/>
              <a:gd name="connsiteX16" fmla="*/ 3997527 w 3997527"/>
              <a:gd name="connsiteY16" fmla="*/ 908578 h 2646947"/>
              <a:gd name="connsiteX17" fmla="*/ 3789844 w 3997527"/>
              <a:gd name="connsiteY17" fmla="*/ 1486825 h 2646947"/>
              <a:gd name="connsiteX18" fmla="*/ 3174946 w 3997527"/>
              <a:gd name="connsiteY18" fmla="*/ 2025257 h 2646947"/>
              <a:gd name="connsiteX19" fmla="*/ 3039752 w 3997527"/>
              <a:gd name="connsiteY19" fmla="*/ 2128254 h 2646947"/>
              <a:gd name="connsiteX20" fmla="*/ 1928850 w 3997527"/>
              <a:gd name="connsiteY20" fmla="*/ 2646947 h 2646947"/>
              <a:gd name="connsiteX21" fmla="*/ 465463 w 3997527"/>
              <a:gd name="connsiteY21" fmla="*/ 1803828 h 2646947"/>
              <a:gd name="connsiteX22" fmla="*/ 309508 w 3997527"/>
              <a:gd name="connsiteY22" fmla="*/ 1588134 h 2646947"/>
              <a:gd name="connsiteX23" fmla="*/ 0 w 3997527"/>
              <a:gd name="connsiteY23" fmla="*/ 908578 h 2646947"/>
              <a:gd name="connsiteX24" fmla="*/ 187010 w 3997527"/>
              <a:gd name="connsiteY24" fmla="*/ 176721 h 2646947"/>
              <a:gd name="connsiteX25" fmla="*/ 287750 w 3997527"/>
              <a:gd name="connsiteY25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97527" h="2646947">
                <a:moveTo>
                  <a:pt x="478501" y="2"/>
                </a:moveTo>
                <a:lnTo>
                  <a:pt x="382993" y="123929"/>
                </a:lnTo>
                <a:cubicBezTo>
                  <a:pt x="349048" y="172951"/>
                  <a:pt x="318041" y="223144"/>
                  <a:pt x="290041" y="274421"/>
                </a:cubicBezTo>
                <a:cubicBezTo>
                  <a:pt x="175588" y="484093"/>
                  <a:pt x="117491" y="702521"/>
                  <a:pt x="117491" y="923641"/>
                </a:cubicBezTo>
                <a:cubicBezTo>
                  <a:pt x="117491" y="1146334"/>
                  <a:pt x="210177" y="1276386"/>
                  <a:pt x="403069" y="1526467"/>
                </a:cubicBezTo>
                <a:cubicBezTo>
                  <a:pt x="449609" y="1586781"/>
                  <a:pt x="497735" y="1649187"/>
                  <a:pt x="546966" y="1717806"/>
                </a:cubicBezTo>
                <a:cubicBezTo>
                  <a:pt x="923173" y="2242063"/>
                  <a:pt x="1327000" y="2465727"/>
                  <a:pt x="1897207" y="2465727"/>
                </a:cubicBezTo>
                <a:cubicBezTo>
                  <a:pt x="2271434" y="2465727"/>
                  <a:pt x="2546010" y="2283518"/>
                  <a:pt x="2922217" y="2005601"/>
                </a:cubicBezTo>
                <a:cubicBezTo>
                  <a:pt x="2964245" y="1974547"/>
                  <a:pt x="3006275" y="1943867"/>
                  <a:pt x="3046959" y="1914233"/>
                </a:cubicBezTo>
                <a:cubicBezTo>
                  <a:pt x="3267474" y="1753426"/>
                  <a:pt x="3475721" y="1601521"/>
                  <a:pt x="3614314" y="1436596"/>
                </a:cubicBezTo>
                <a:cubicBezTo>
                  <a:pt x="3746813" y="1278931"/>
                  <a:pt x="3805939" y="1120743"/>
                  <a:pt x="3805939" y="923641"/>
                </a:cubicBezTo>
                <a:cubicBezTo>
                  <a:pt x="3805939" y="614875"/>
                  <a:pt x="3746267" y="325578"/>
                  <a:pt x="3633781" y="75714"/>
                </a:cubicBezTo>
                <a:lnTo>
                  <a:pt x="3595267" y="2"/>
                </a:lnTo>
                <a:close/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0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8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0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36FEC56-B33E-40ED-923C-498D3BEEE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471" y="1473959"/>
            <a:ext cx="4454769" cy="5404513"/>
          </a:xfrm>
          <a:custGeom>
            <a:avLst/>
            <a:gdLst>
              <a:gd name="connsiteX0" fmla="*/ 1149113 w 4454769"/>
              <a:gd name="connsiteY0" fmla="*/ 1055 h 5404513"/>
              <a:gd name="connsiteX1" fmla="*/ 2508788 w 4454769"/>
              <a:gd name="connsiteY1" fmla="*/ 391365 h 5404513"/>
              <a:gd name="connsiteX2" fmla="*/ 4075595 w 4454769"/>
              <a:gd name="connsiteY2" fmla="*/ 5060115 h 5404513"/>
              <a:gd name="connsiteX3" fmla="*/ 3862163 w 4454769"/>
              <a:gd name="connsiteY3" fmla="*/ 5346252 h 5404513"/>
              <a:gd name="connsiteX4" fmla="*/ 3803547 w 4454769"/>
              <a:gd name="connsiteY4" fmla="*/ 5404513 h 5404513"/>
              <a:gd name="connsiteX5" fmla="*/ 0 w 4454769"/>
              <a:gd name="connsiteY5" fmla="*/ 5404513 h 5404513"/>
              <a:gd name="connsiteX6" fmla="*/ 0 w 4454769"/>
              <a:gd name="connsiteY6" fmla="*/ 218736 h 5404513"/>
              <a:gd name="connsiteX7" fmla="*/ 56694 w 4454769"/>
              <a:gd name="connsiteY7" fmla="*/ 194549 h 5404513"/>
              <a:gd name="connsiteX8" fmla="*/ 1149113 w 4454769"/>
              <a:gd name="connsiteY8" fmla="*/ 1055 h 54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4769" h="5404513">
                <a:moveTo>
                  <a:pt x="1149113" y="1055"/>
                </a:moveTo>
                <a:cubicBezTo>
                  <a:pt x="1597515" y="13563"/>
                  <a:pt x="2057293" y="137708"/>
                  <a:pt x="2508788" y="391365"/>
                </a:cubicBezTo>
                <a:cubicBezTo>
                  <a:pt x="4123552" y="1298564"/>
                  <a:pt x="5006684" y="3490819"/>
                  <a:pt x="4075595" y="5060115"/>
                </a:cubicBezTo>
                <a:cubicBezTo>
                  <a:pt x="4010128" y="5170459"/>
                  <a:pt x="3938758" y="5264482"/>
                  <a:pt x="3862163" y="5346252"/>
                </a:cubicBezTo>
                <a:lnTo>
                  <a:pt x="3803547" y="5404513"/>
                </a:lnTo>
                <a:lnTo>
                  <a:pt x="0" y="5404513"/>
                </a:lnTo>
                <a:lnTo>
                  <a:pt x="0" y="218736"/>
                </a:lnTo>
                <a:lnTo>
                  <a:pt x="56694" y="194549"/>
                </a:lnTo>
                <a:cubicBezTo>
                  <a:pt x="405107" y="58578"/>
                  <a:pt x="773111" y="-9433"/>
                  <a:pt x="1149113" y="105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99B66FE-83E7-4E7B-9C00-1A61ADF87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EB76DC5-F703-43FB-A5D9-A9ADE420A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3BCC83-5151-4603-E801-8EBFA0D20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200" r="6982" b="-3"/>
          <a:stretch>
            <a:fillRect/>
          </a:stretch>
        </p:blipFill>
        <p:spPr>
          <a:xfrm>
            <a:off x="8253666" y="2"/>
            <a:ext cx="3938337" cy="332159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333657-D7D8-0F95-D08A-02E18763085A}"/>
              </a:ext>
            </a:extLst>
          </p:cNvPr>
          <p:cNvSpPr txBox="1"/>
          <p:nvPr/>
        </p:nvSpPr>
        <p:spPr>
          <a:xfrm>
            <a:off x="193625" y="862559"/>
            <a:ext cx="26720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268CBF"/>
                </a:solidFill>
              </a:rPr>
              <a:t>Mountain </a:t>
            </a:r>
            <a:r>
              <a:rPr lang="en-US" sz="2400" b="1" err="1">
                <a:solidFill>
                  <a:srgbClr val="268CBF"/>
                </a:solidFill>
              </a:rPr>
              <a:t>Velebit</a:t>
            </a:r>
            <a:endParaRPr lang="en-US" sz="2400">
              <a:solidFill>
                <a:srgbClr val="268C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1ABB2-3754-7BC1-EBCB-845CE5DCC4AE}"/>
              </a:ext>
            </a:extLst>
          </p:cNvPr>
          <p:cNvSpPr txBox="1"/>
          <p:nvPr/>
        </p:nvSpPr>
        <p:spPr>
          <a:xfrm>
            <a:off x="5913575" y="2597900"/>
            <a:ext cx="234132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268CBF"/>
                </a:solidFill>
              </a:rPr>
              <a:t>Vransko</a:t>
            </a:r>
            <a:r>
              <a:rPr lang="en-US" sz="2400" b="1" dirty="0">
                <a:solidFill>
                  <a:srgbClr val="268CBF"/>
                </a:solidFill>
              </a:rPr>
              <a:t> </a:t>
            </a:r>
            <a:r>
              <a:rPr lang="en-US" sz="2400" b="1" err="1">
                <a:solidFill>
                  <a:srgbClr val="268CBF"/>
                </a:solidFill>
              </a:rPr>
              <a:t>jezero</a:t>
            </a:r>
            <a:r>
              <a:rPr lang="en-US" sz="2400" b="1" dirty="0">
                <a:solidFill>
                  <a:srgbClr val="268CBF"/>
                </a:solidFill>
              </a:rPr>
              <a:t> (lake)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C9E13-6CC7-79AD-BB07-21F7B21040A1}"/>
              </a:ext>
            </a:extLst>
          </p:cNvPr>
          <p:cNvSpPr txBox="1"/>
          <p:nvPr/>
        </p:nvSpPr>
        <p:spPr>
          <a:xfrm>
            <a:off x="9957928" y="3708572"/>
            <a:ext cx="30980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268CBF"/>
                </a:solidFill>
              </a:rPr>
              <a:t>Plitvice</a:t>
            </a:r>
          </a:p>
        </p:txBody>
      </p:sp>
    </p:spTree>
    <p:extLst>
      <p:ext uri="{BB962C8B-B14F-4D97-AF65-F5344CB8AC3E}">
        <p14:creationId xmlns:p14="http://schemas.microsoft.com/office/powerpoint/2010/main" val="7719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3824B-D0CC-B6B9-C495-264B4D47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72" y="4495568"/>
            <a:ext cx="8544394" cy="1905232"/>
          </a:xfrm>
        </p:spPr>
        <p:txBody>
          <a:bodyPr anchor="ctr">
            <a:noAutofit/>
          </a:bodyPr>
          <a:lstStyle/>
          <a:p>
            <a:r>
              <a:rPr lang="en-US" sz="4800" b="1" dirty="0">
                <a:solidFill>
                  <a:srgbClr val="0B3245"/>
                </a:solidFill>
              </a:rPr>
              <a:t>...and stunning architecture!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rgbClr val="0B3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37D590-8317-6747-4B32-CAE9816ED9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51" r="14764" b="-1"/>
          <a:stretch>
            <a:fillRect/>
          </a:stretch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5ED742-C8AC-7199-1637-25D28B11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57" r="17777" b="1"/>
          <a:stretch>
            <a:fillRect/>
          </a:stretch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F5D14-3683-55F0-E9EC-79746B7B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29" r="26404" b="1"/>
          <a:stretch>
            <a:fillRect/>
          </a:stretch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B95D5415-122C-5E99-C649-22049F321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endParaRPr lang="en-US" sz="1800" dirty="0">
              <a:solidFill>
                <a:srgbClr val="0B324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B2831-931E-27CF-3470-41C187AC5DD6}"/>
              </a:ext>
            </a:extLst>
          </p:cNvPr>
          <p:cNvSpPr txBox="1"/>
          <p:nvPr/>
        </p:nvSpPr>
        <p:spPr>
          <a:xfrm>
            <a:off x="839304" y="3793436"/>
            <a:ext cx="3445566" cy="699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B3245"/>
                </a:solidFill>
              </a:rPr>
              <a:t>Diocletian's Palace in Split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93541-3B79-F35D-B7E5-58969C655D8F}"/>
              </a:ext>
            </a:extLst>
          </p:cNvPr>
          <p:cNvSpPr txBox="1"/>
          <p:nvPr/>
        </p:nvSpPr>
        <p:spPr>
          <a:xfrm>
            <a:off x="5046870" y="3782391"/>
            <a:ext cx="2484783" cy="6991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B3245"/>
                </a:solidFill>
              </a:rPr>
              <a:t>Zagreb Cathedral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31A95-C8C2-3A6F-A374-A44407017A7B}"/>
              </a:ext>
            </a:extLst>
          </p:cNvPr>
          <p:cNvSpPr txBox="1"/>
          <p:nvPr/>
        </p:nvSpPr>
        <p:spPr>
          <a:xfrm>
            <a:off x="9066696" y="3771348"/>
            <a:ext cx="60960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B3245"/>
                </a:solidFill>
              </a:rPr>
              <a:t>Pula Arena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34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B45835-3DB7-4D95-9290-E7C2C3AD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A86C3D-5E02-4EC9-A07B-6786E96E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1BCCA4-FEFE-4004-9DD5-96DC53BFB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025533-FEDC-498B-B634-AACB9C542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CB9B21-6FC4-4E75-9B78-CBF71076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5F2E95-7169-4456-9FD1-FD404A2B1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9C303-7680-46A4-83C1-D77C74DE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5B6706-1F46-ED18-6BD5-48A3B6BA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77" y="4366849"/>
            <a:ext cx="4550664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 city of Hvar isn't half-bad itself: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AE5E2-8C70-837D-1BDC-E9DA58D1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47" r="1" b="21810"/>
          <a:stretch>
            <a:fillRect/>
          </a:stretch>
        </p:blipFill>
        <p:spPr>
          <a:xfrm>
            <a:off x="626592" y="189787"/>
            <a:ext cx="4573404" cy="349037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FDFB1E-A500-BB08-C1A7-6DDD02143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1607" y="313149"/>
            <a:ext cx="5389640" cy="322777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11B884-65AB-E184-22D7-DA8CF10AC6D7}"/>
              </a:ext>
            </a:extLst>
          </p:cNvPr>
          <p:cNvSpPr txBox="1"/>
          <p:nvPr/>
        </p:nvSpPr>
        <p:spPr>
          <a:xfrm>
            <a:off x="1535043" y="3837608"/>
            <a:ext cx="60960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St. Stephen's Cathedral</a:t>
            </a: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F668B3-632D-6504-EC52-5512C61A3978}"/>
              </a:ext>
            </a:extLst>
          </p:cNvPr>
          <p:cNvSpPr txBox="1"/>
          <p:nvPr/>
        </p:nvSpPr>
        <p:spPr>
          <a:xfrm>
            <a:off x="5164231" y="3785947"/>
            <a:ext cx="60960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bg1"/>
                </a:solidFill>
              </a:rPr>
              <a:t>Foretress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err="1">
                <a:solidFill>
                  <a:schemeClr val="bg1"/>
                </a:solidFill>
              </a:rPr>
              <a:t>Fortica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E5C559-928F-FA16-6F9D-088B2233A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139" y="3667931"/>
            <a:ext cx="4685353" cy="3177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956397-FE72-7695-A9EA-47D9AD3D09E2}"/>
              </a:ext>
            </a:extLst>
          </p:cNvPr>
          <p:cNvSpPr txBox="1"/>
          <p:nvPr/>
        </p:nvSpPr>
        <p:spPr>
          <a:xfrm>
            <a:off x="5481760" y="5171667"/>
            <a:ext cx="199434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Hvar theatre</a:t>
            </a:r>
          </a:p>
        </p:txBody>
      </p:sp>
    </p:spTree>
    <p:extLst>
      <p:ext uri="{BB962C8B-B14F-4D97-AF65-F5344CB8AC3E}">
        <p14:creationId xmlns:p14="http://schemas.microsoft.com/office/powerpoint/2010/main" val="202968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352BBB9-69A8-405C-9209-A9FE217AE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BA8247A-9874-4F57-82F4-AEB016E66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0C3CE4-8479-4B6E-9C21-D7B0CD89E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BCD297-22FC-4ECD-95DC-8581D5E6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1A25F1-8873-4D98-B8D5-169EA0AC9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7BCAD9-3EF1-4FCE-AFA0-BD2C545A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649524-3638-4334-8ED6-539D10DF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E147E9-C171-1D11-4CA2-15BD9A07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93" y="585524"/>
            <a:ext cx="4651076" cy="1951075"/>
          </a:xfrm>
          <a:noFill/>
        </p:spPr>
        <p:txBody>
          <a:bodyPr anchor="t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This is the Elementary School of Hvar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227B4-A5E7-7769-ABB3-F55E4433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684921"/>
            <a:ext cx="5674107" cy="195108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addition to being an elementary school, Hvar Elementary School is also a high school with the opposite schedule from elementary school students.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2852760"/>
            <a:ext cx="304800" cy="429768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5271C7-5BD2-0E06-248A-66A43C1AB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027" y="2639821"/>
            <a:ext cx="8307092" cy="40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D02FE-65EA-6A9E-63E3-FA7CDBB1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Introducing class 8.a!</a:t>
            </a:r>
            <a:endParaRPr lang="en-US" sz="4000" b="1" kern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C0962-841D-9B53-F8AA-821CCE319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91" y="4745317"/>
            <a:ext cx="4225663" cy="13751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 are a class with 21 children, 10 girls and 11 boys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0AEA2-49FD-EC6C-BDA7-EF7D7D97D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3655"/>
            <a:ext cx="5608320" cy="4206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11715-E2ED-E3F5-8829-CCCFA08D7093}"/>
              </a:ext>
            </a:extLst>
          </p:cNvPr>
          <p:cNvSpPr txBox="1"/>
          <p:nvPr/>
        </p:nvSpPr>
        <p:spPr>
          <a:xfrm>
            <a:off x="6559826" y="5847521"/>
            <a:ext cx="4787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In this picture, there are some students from class 8.b ^</a:t>
            </a:r>
          </a:p>
        </p:txBody>
      </p:sp>
    </p:spTree>
    <p:extLst>
      <p:ext uri="{BB962C8B-B14F-4D97-AF65-F5344CB8AC3E}">
        <p14:creationId xmlns:p14="http://schemas.microsoft.com/office/powerpoint/2010/main" val="1528353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sustava Office</vt:lpstr>
      <vt:lpstr>Jó napot, Kálvária Iskola!</vt:lpstr>
      <vt:lpstr>We are from Hvar, an island in Croatia</vt:lpstr>
      <vt:lpstr>Croatia is a lovely country and Zagreb is our capital city:</vt:lpstr>
      <vt:lpstr>And this is the small, but lively city of Hvar:</vt:lpstr>
      <vt:lpstr>Croatia is rich with beautiful nature...</vt:lpstr>
      <vt:lpstr>...and stunning architecture!</vt:lpstr>
      <vt:lpstr>The city of Hvar isn't half-bad itself:</vt:lpstr>
      <vt:lpstr>This is the Elementary School of Hvar</vt:lpstr>
      <vt:lpstr>Introducing class 8.a!</vt:lpstr>
      <vt:lpstr>More about us:</vt:lpstr>
      <vt:lpstr>Shared activites</vt:lpstr>
      <vt:lpstr>It's a pleasure being partners with you!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383</cp:revision>
  <dcterms:created xsi:type="dcterms:W3CDTF">2025-12-16T17:28:39Z</dcterms:created>
  <dcterms:modified xsi:type="dcterms:W3CDTF">2025-12-16T19:52:47Z</dcterms:modified>
</cp:coreProperties>
</file>