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6" r:id="rId11"/>
    <p:sldId id="267" r:id="rId12"/>
    <p:sldId id="265" r:id="rId13"/>
    <p:sldId id="269" r:id="rId14"/>
    <p:sldId id="270" r:id="rId15"/>
    <p:sldId id="271" r:id="rId16"/>
    <p:sldId id="272" r:id="rId17"/>
    <p:sldId id="264" r:id="rId18"/>
  </p:sldIdLst>
  <p:sldSz cx="18288000" cy="10287000"/>
  <p:notesSz cx="6858000" cy="9144000"/>
  <p:embeddedFontLst>
    <p:embeddedFont>
      <p:font typeface="Brittany" panose="020B0604020202020204" charset="0"/>
      <p:regular r:id="rId19"/>
    </p:embeddedFont>
    <p:embeddedFont>
      <p:font typeface="Glacial Indifference" panose="020B0604020202020204" charset="0"/>
      <p:regular r:id="rId20"/>
    </p:embeddedFont>
    <p:embeddedFont>
      <p:font typeface="Sifonn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15E"/>
    <a:srgbClr val="F14A3E"/>
    <a:srgbClr val="225470"/>
    <a:srgbClr val="7F8333"/>
    <a:srgbClr val="FBA07B"/>
    <a:srgbClr val="8AB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1.svg"/><Relationship Id="rId5" Type="http://schemas.openxmlformats.org/officeDocument/2006/relationships/image" Target="../media/image67.png"/><Relationship Id="rId10" Type="http://schemas.openxmlformats.org/officeDocument/2006/relationships/image" Target="../media/image20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76.png"/><Relationship Id="rId7" Type="http://schemas.openxmlformats.org/officeDocument/2006/relationships/image" Target="../media/image2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81.jpg"/><Relationship Id="rId4" Type="http://schemas.openxmlformats.org/officeDocument/2006/relationships/image" Target="../media/image77.svg"/><Relationship Id="rId9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8.jpg"/><Relationship Id="rId4" Type="http://schemas.openxmlformats.org/officeDocument/2006/relationships/image" Target="../media/image31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89.jp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2.png"/><Relationship Id="rId7" Type="http://schemas.openxmlformats.org/officeDocument/2006/relationships/image" Target="../media/image78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alvariaiskola.hu/" TargetMode="External"/><Relationship Id="rId3" Type="http://schemas.openxmlformats.org/officeDocument/2006/relationships/image" Target="../media/image21.sv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1.svg"/><Relationship Id="rId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sv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svg"/><Relationship Id="rId7" Type="http://schemas.openxmlformats.org/officeDocument/2006/relationships/image" Target="../media/image9.svg"/><Relationship Id="rId12" Type="http://schemas.openxmlformats.org/officeDocument/2006/relationships/image" Target="../media/image5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49.svg"/><Relationship Id="rId10" Type="http://schemas.openxmlformats.org/officeDocument/2006/relationships/image" Target="../media/image50.jpg"/><Relationship Id="rId4" Type="http://schemas.openxmlformats.org/officeDocument/2006/relationships/image" Target="../media/image48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svg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1.png"/><Relationship Id="rId9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0.svg"/><Relationship Id="rId7" Type="http://schemas.openxmlformats.org/officeDocument/2006/relationships/image" Target="../media/image6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249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799" y="0"/>
                </a:lnTo>
                <a:lnTo>
                  <a:pt x="2308799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985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073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8161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249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37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425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51350" y="7569720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799" y="0"/>
                </a:lnTo>
                <a:lnTo>
                  <a:pt x="2308799" y="2830069"/>
                </a:lnTo>
                <a:lnTo>
                  <a:pt x="0" y="283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65359" y="472095"/>
            <a:ext cx="163480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800" kern="1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P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pt-BR" sz="4800" kern="1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z</a:t>
            </a:r>
            <a:r>
              <a:rPr lang="pt-BR" sz="4800" kern="100" dirty="0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d</a:t>
            </a:r>
            <a:r>
              <a:rPr lang="pt-BR" sz="4800" kern="1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pt-BR" sz="4800" kern="1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v</a:t>
            </a:r>
            <a:r>
              <a:rPr lang="pt-BR" sz="4800" kern="1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pt-BR" sz="4800" kern="1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s</a:t>
            </a:r>
            <a:r>
              <a:rPr lang="pt-BR" sz="4800" kern="100" dirty="0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n</a:t>
            </a:r>
            <a:r>
              <a:rPr lang="pt-BR" sz="4800" kern="1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pt-BR" sz="4800" kern="1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v</a:t>
            </a:r>
            <a:r>
              <a:rPr lang="pt-BR" sz="4800" kern="1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n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pt-BR" sz="4800" kern="1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pt-BR" sz="4800" kern="100" dirty="0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š</a:t>
            </a:r>
            <a:r>
              <a:rPr lang="pt-BR" sz="4800" kern="1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k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pt-BR" sz="4800" kern="1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l</a:t>
            </a:r>
            <a:r>
              <a:rPr lang="pt-BR" sz="4800" kern="1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a </a:t>
            </a:r>
            <a:r>
              <a:rPr lang="pt-BR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H</a:t>
            </a:r>
            <a:r>
              <a:rPr lang="pt-BR" sz="4800" kern="1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v</a:t>
            </a:r>
            <a:r>
              <a:rPr lang="pt-BR" sz="4800" kern="1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pt-BR" sz="4800" kern="100" dirty="0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hu-HU" sz="4800" kern="1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!</a:t>
            </a:r>
            <a:endParaRPr lang="en-US" sz="4800" dirty="0">
              <a:solidFill>
                <a:srgbClr val="F14A3E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59458" y="9202691"/>
            <a:ext cx="17344193" cy="836937"/>
            <a:chOff x="0" y="0"/>
            <a:chExt cx="1395786" cy="2204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5786" cy="220428"/>
            </a:xfrm>
            <a:custGeom>
              <a:avLst/>
              <a:gdLst/>
              <a:ahLst/>
              <a:cxnLst/>
              <a:rect l="l" t="t" r="r" b="b"/>
              <a:pathLst>
                <a:path w="1395786" h="220428">
                  <a:moveTo>
                    <a:pt x="74503" y="0"/>
                  </a:moveTo>
                  <a:lnTo>
                    <a:pt x="1321283" y="0"/>
                  </a:lnTo>
                  <a:cubicBezTo>
                    <a:pt x="1341042" y="0"/>
                    <a:pt x="1359993" y="7849"/>
                    <a:pt x="1373965" y="21821"/>
                  </a:cubicBezTo>
                  <a:cubicBezTo>
                    <a:pt x="1387937" y="35793"/>
                    <a:pt x="1395786" y="54744"/>
                    <a:pt x="1395786" y="74503"/>
                  </a:cubicBezTo>
                  <a:lnTo>
                    <a:pt x="1395786" y="145925"/>
                  </a:lnTo>
                  <a:cubicBezTo>
                    <a:pt x="1395786" y="187072"/>
                    <a:pt x="1362430" y="220428"/>
                    <a:pt x="1321283" y="220428"/>
                  </a:cubicBezTo>
                  <a:lnTo>
                    <a:pt x="74503" y="220428"/>
                  </a:lnTo>
                  <a:cubicBezTo>
                    <a:pt x="33356" y="220428"/>
                    <a:pt x="0" y="187072"/>
                    <a:pt x="0" y="145925"/>
                  </a:cubicBezTo>
                  <a:lnTo>
                    <a:pt x="0" y="74503"/>
                  </a:lnTo>
                  <a:cubicBezTo>
                    <a:pt x="0" y="33356"/>
                    <a:pt x="33356" y="0"/>
                    <a:pt x="74503" y="0"/>
                  </a:cubicBezTo>
                  <a:close/>
                </a:path>
              </a:pathLst>
            </a:custGeom>
            <a:solidFill>
              <a:srgbClr val="8AB5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95786" cy="258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743401" y="-549172"/>
            <a:ext cx="2752366" cy="2848503"/>
          </a:xfrm>
          <a:custGeom>
            <a:avLst/>
            <a:gdLst/>
            <a:ahLst/>
            <a:cxnLst/>
            <a:rect l="l" t="t" r="r" b="b"/>
            <a:pathLst>
              <a:path w="2752366" h="2848503">
                <a:moveTo>
                  <a:pt x="0" y="0"/>
                </a:moveTo>
                <a:lnTo>
                  <a:pt x="2752367" y="0"/>
                </a:lnTo>
                <a:lnTo>
                  <a:pt x="2752367" y="2848503"/>
                </a:lnTo>
                <a:lnTo>
                  <a:pt x="0" y="2848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669786" y="1483987"/>
            <a:ext cx="2528119" cy="2233937"/>
          </a:xfrm>
          <a:custGeom>
            <a:avLst/>
            <a:gdLst/>
            <a:ahLst/>
            <a:cxnLst/>
            <a:rect l="l" t="t" r="r" b="b"/>
            <a:pathLst>
              <a:path w="2528119" h="2233937">
                <a:moveTo>
                  <a:pt x="0" y="0"/>
                </a:moveTo>
                <a:lnTo>
                  <a:pt x="2528119" y="0"/>
                </a:lnTo>
                <a:lnTo>
                  <a:pt x="2528119" y="2233938"/>
                </a:lnTo>
                <a:lnTo>
                  <a:pt x="0" y="2233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8081">
            <a:off x="16808537" y="3223137"/>
            <a:ext cx="2389368" cy="2057400"/>
          </a:xfrm>
          <a:custGeom>
            <a:avLst/>
            <a:gdLst/>
            <a:ahLst/>
            <a:cxnLst/>
            <a:rect l="l" t="t" r="r" b="b"/>
            <a:pathLst>
              <a:path w="2389368" h="2057400">
                <a:moveTo>
                  <a:pt x="0" y="0"/>
                </a:moveTo>
                <a:lnTo>
                  <a:pt x="2389368" y="0"/>
                </a:lnTo>
                <a:lnTo>
                  <a:pt x="23893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77849">
            <a:off x="-331318" y="2249295"/>
            <a:ext cx="1676574" cy="2059121"/>
          </a:xfrm>
          <a:custGeom>
            <a:avLst/>
            <a:gdLst/>
            <a:ahLst/>
            <a:cxnLst/>
            <a:rect l="l" t="t" r="r" b="b"/>
            <a:pathLst>
              <a:path w="1676574" h="2059121">
                <a:moveTo>
                  <a:pt x="0" y="0"/>
                </a:moveTo>
                <a:lnTo>
                  <a:pt x="1676574" y="0"/>
                </a:lnTo>
                <a:lnTo>
                  <a:pt x="1676574" y="2059121"/>
                </a:lnTo>
                <a:lnTo>
                  <a:pt x="0" y="2059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198550" y="-715336"/>
            <a:ext cx="1513210" cy="1430671"/>
          </a:xfrm>
          <a:custGeom>
            <a:avLst/>
            <a:gdLst/>
            <a:ahLst/>
            <a:cxnLst/>
            <a:rect l="l" t="t" r="r" b="b"/>
            <a:pathLst>
              <a:path w="1513210" h="1430671">
                <a:moveTo>
                  <a:pt x="0" y="0"/>
                </a:moveTo>
                <a:lnTo>
                  <a:pt x="1513210" y="0"/>
                </a:lnTo>
                <a:lnTo>
                  <a:pt x="1513210" y="1430672"/>
                </a:lnTo>
                <a:lnTo>
                  <a:pt x="0" y="1430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531832" y="9262088"/>
            <a:ext cx="15399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We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are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class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8.a!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Greetings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 Hungary, Gyöngyös!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98436"/>
            <a:ext cx="6377850" cy="56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7543800" y="3390900"/>
            <a:ext cx="2519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002060"/>
                </a:solidFill>
                <a:latin typeface="Glacial Indifference"/>
                <a:ea typeface="Glacial Indifference"/>
                <a:cs typeface="Glacial Indifference"/>
              </a:rPr>
              <a:t>Digital</a:t>
            </a:r>
          </a:p>
          <a:p>
            <a:pPr algn="ctr"/>
            <a:r>
              <a:rPr lang="hu-HU" sz="4000" b="1" dirty="0" err="1">
                <a:solidFill>
                  <a:srgbClr val="002060"/>
                </a:solidFill>
                <a:latin typeface="Glacial Indifference"/>
                <a:ea typeface="Glacial Indifference"/>
                <a:cs typeface="Glacial Indifference"/>
              </a:rPr>
              <a:t>Bookmark</a:t>
            </a:r>
            <a:r>
              <a:rPr lang="hu-HU" sz="4000" b="1" dirty="0">
                <a:solidFill>
                  <a:srgbClr val="002060"/>
                </a:solidFill>
                <a:latin typeface="Glacial Indifference"/>
                <a:ea typeface="Glacial Indifference"/>
                <a:cs typeface="Glacial Indifference"/>
              </a:rPr>
              <a:t> Exchange Project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973501" y="-1370400"/>
            <a:ext cx="3911564" cy="13840635"/>
          </a:xfrm>
          <a:custGeom>
            <a:avLst/>
            <a:gdLst/>
            <a:ahLst/>
            <a:cxnLst/>
            <a:rect l="l" t="t" r="r" b="b"/>
            <a:pathLst>
              <a:path w="5356311" h="7861643">
                <a:moveTo>
                  <a:pt x="0" y="0"/>
                </a:moveTo>
                <a:lnTo>
                  <a:pt x="5356311" y="0"/>
                </a:lnTo>
                <a:lnTo>
                  <a:pt x="5356311" y="7861643"/>
                </a:lnTo>
                <a:lnTo>
                  <a:pt x="0" y="7861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02" y="533111"/>
            <a:ext cx="5788816" cy="3576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/>
          <p:cNvSpPr/>
          <p:nvPr/>
        </p:nvSpPr>
        <p:spPr>
          <a:xfrm rot="381057">
            <a:off x="7906039" y="3416506"/>
            <a:ext cx="2107883" cy="474274"/>
          </a:xfrm>
          <a:custGeom>
            <a:avLst/>
            <a:gdLst/>
            <a:ahLst/>
            <a:cxnLst/>
            <a:rect l="l" t="t" r="r" b="b"/>
            <a:pathLst>
              <a:path w="2107883" h="474274">
                <a:moveTo>
                  <a:pt x="0" y="0"/>
                </a:moveTo>
                <a:lnTo>
                  <a:pt x="2107883" y="0"/>
                </a:lnTo>
                <a:lnTo>
                  <a:pt x="2107883" y="474274"/>
                </a:lnTo>
                <a:lnTo>
                  <a:pt x="0" y="474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743401" y="-549172"/>
            <a:ext cx="2752366" cy="2848503"/>
          </a:xfrm>
          <a:custGeom>
            <a:avLst/>
            <a:gdLst/>
            <a:ahLst/>
            <a:cxnLst/>
            <a:rect l="l" t="t" r="r" b="b"/>
            <a:pathLst>
              <a:path w="2752366" h="2848503">
                <a:moveTo>
                  <a:pt x="0" y="0"/>
                </a:moveTo>
                <a:lnTo>
                  <a:pt x="2752367" y="0"/>
                </a:lnTo>
                <a:lnTo>
                  <a:pt x="2752367" y="2848503"/>
                </a:lnTo>
                <a:lnTo>
                  <a:pt x="0" y="2848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198550" y="-715336"/>
            <a:ext cx="1513210" cy="1430671"/>
          </a:xfrm>
          <a:custGeom>
            <a:avLst/>
            <a:gdLst/>
            <a:ahLst/>
            <a:cxnLst/>
            <a:rect l="l" t="t" r="r" b="b"/>
            <a:pathLst>
              <a:path w="1513210" h="1430671">
                <a:moveTo>
                  <a:pt x="0" y="0"/>
                </a:moveTo>
                <a:lnTo>
                  <a:pt x="1513210" y="0"/>
                </a:lnTo>
                <a:lnTo>
                  <a:pt x="1513210" y="1430672"/>
                </a:lnTo>
                <a:lnTo>
                  <a:pt x="0" y="143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4984151">
            <a:off x="15073912" y="2740636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églalap 23"/>
          <p:cNvSpPr/>
          <p:nvPr/>
        </p:nvSpPr>
        <p:spPr>
          <a:xfrm>
            <a:off x="2867007" y="4347798"/>
            <a:ext cx="12954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…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was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first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mentioned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in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writing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in 1261.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Gyöngyös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the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gate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of Mátra and is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about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80 km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from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Budapest,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the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capital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of Hungary.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In 1987 it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received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the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title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of International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Town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of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Grapes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and </a:t>
            </a:r>
            <a:r>
              <a:rPr lang="hu-HU" sz="2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Wine</a:t>
            </a:r>
            <a:r>
              <a:rPr lang="hu-HU" sz="2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884710"/>
            <a:ext cx="5588325" cy="312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67" y="6781673"/>
            <a:ext cx="4468450" cy="334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514" y="313875"/>
            <a:ext cx="5497858" cy="3640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78" y="1556110"/>
            <a:ext cx="6751376" cy="452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5"/>
          <p:cNvSpPr/>
          <p:nvPr/>
        </p:nvSpPr>
        <p:spPr>
          <a:xfrm rot="2298898">
            <a:off x="15805475" y="5855331"/>
            <a:ext cx="2528119" cy="2233937"/>
          </a:xfrm>
          <a:custGeom>
            <a:avLst/>
            <a:gdLst/>
            <a:ahLst/>
            <a:cxnLst/>
            <a:rect l="l" t="t" r="r" b="b"/>
            <a:pathLst>
              <a:path w="2528119" h="2233937">
                <a:moveTo>
                  <a:pt x="0" y="0"/>
                </a:moveTo>
                <a:lnTo>
                  <a:pt x="2528119" y="0"/>
                </a:lnTo>
                <a:lnTo>
                  <a:pt x="2528119" y="2233938"/>
                </a:lnTo>
                <a:lnTo>
                  <a:pt x="0" y="2233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8081">
            <a:off x="16332555" y="8387686"/>
            <a:ext cx="2389368" cy="2057400"/>
          </a:xfrm>
          <a:custGeom>
            <a:avLst/>
            <a:gdLst/>
            <a:ahLst/>
            <a:cxnLst/>
            <a:rect l="l" t="t" r="r" b="b"/>
            <a:pathLst>
              <a:path w="2389368" h="2057400">
                <a:moveTo>
                  <a:pt x="0" y="0"/>
                </a:moveTo>
                <a:lnTo>
                  <a:pt x="2389368" y="0"/>
                </a:lnTo>
                <a:lnTo>
                  <a:pt x="23893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6497705">
            <a:off x="-2477171" y="4606194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0"/>
          <p:cNvSpPr txBox="1"/>
          <p:nvPr/>
        </p:nvSpPr>
        <p:spPr>
          <a:xfrm>
            <a:off x="2667000" y="619202"/>
            <a:ext cx="4800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en-GB" dirty="0" err="1">
                <a:sym typeface="Sifonn"/>
              </a:rPr>
              <a:t>Gyöngyös</a:t>
            </a:r>
            <a:r>
              <a:rPr lang="en-GB" dirty="0">
                <a:sym typeface="Sifonn"/>
              </a:rPr>
              <a:t> Zoo,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4871633" y="2967517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987372"/>
            <a:ext cx="7391400" cy="491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25" y="266700"/>
            <a:ext cx="7603787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2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0901" y="593470"/>
            <a:ext cx="9418712" cy="9328069"/>
          </a:xfrm>
          <a:custGeom>
            <a:avLst/>
            <a:gdLst/>
            <a:ahLst/>
            <a:cxnLst/>
            <a:rect l="l" t="t" r="r" b="b"/>
            <a:pathLst>
              <a:path w="9418712" h="8229600">
                <a:moveTo>
                  <a:pt x="0" y="0"/>
                </a:moveTo>
                <a:lnTo>
                  <a:pt x="9418712" y="0"/>
                </a:lnTo>
                <a:lnTo>
                  <a:pt x="94187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1139283" y="3453043"/>
            <a:ext cx="7404854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3919"/>
              </a:lnSpc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school is one of the primary education institutions in </a:t>
            </a:r>
            <a:r>
              <a:rPr lang="en-GB" sz="48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Gyöngyös</a:t>
            </a:r>
            <a:r>
              <a:rPr lang="en-GB" sz="4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  <a:endParaRPr lang="hu-HU" sz="4800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85800" indent="-685800">
              <a:lnSpc>
                <a:spcPts val="3919"/>
              </a:lnSpc>
              <a:buFont typeface="Arial" panose="020B0604020202020204" pitchFamily="34" charset="0"/>
              <a:buChar char="•"/>
            </a:pPr>
            <a:endParaRPr lang="en-GB" sz="4800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85800" indent="-685800">
              <a:lnSpc>
                <a:spcPts val="3919"/>
              </a:lnSpc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 addition to the primary school classes with a normal curriculum, children wishing to play sports can study in special sports classes with us.</a:t>
            </a:r>
          </a:p>
        </p:txBody>
      </p:sp>
      <p:sp>
        <p:nvSpPr>
          <p:cNvPr id="70" name="Freeform 70"/>
          <p:cNvSpPr/>
          <p:nvPr/>
        </p:nvSpPr>
        <p:spPr>
          <a:xfrm>
            <a:off x="15625629" y="-1463930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3200400" y="9006222"/>
            <a:ext cx="2483988" cy="2456890"/>
          </a:xfrm>
          <a:custGeom>
            <a:avLst/>
            <a:gdLst/>
            <a:ahLst/>
            <a:cxnLst/>
            <a:rect l="l" t="t" r="r" b="b"/>
            <a:pathLst>
              <a:path w="2483988" h="2456890">
                <a:moveTo>
                  <a:pt x="0" y="0"/>
                </a:moveTo>
                <a:lnTo>
                  <a:pt x="2483989" y="0"/>
                </a:lnTo>
                <a:lnTo>
                  <a:pt x="2483989" y="2456890"/>
                </a:lnTo>
                <a:lnTo>
                  <a:pt x="0" y="2456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10"/>
          <p:cNvSpPr txBox="1"/>
          <p:nvPr/>
        </p:nvSpPr>
        <p:spPr>
          <a:xfrm>
            <a:off x="1143000" y="422906"/>
            <a:ext cx="10591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This is our school: the </a:t>
            </a:r>
            <a:r>
              <a:rPr lang="en-GB" sz="4800" kern="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Gyöngyösi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en-GB" sz="4800" kern="800" dirty="0" err="1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K</a:t>
            </a:r>
            <a:r>
              <a:rPr lang="en-GB" sz="4800" kern="800" dirty="0" err="1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á</a:t>
            </a:r>
            <a:r>
              <a:rPr lang="en-GB" sz="4800" kern="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l</a:t>
            </a:r>
            <a:r>
              <a:rPr lang="en-GB" sz="4800" kern="800" dirty="0" err="1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v</a:t>
            </a:r>
            <a:r>
              <a:rPr lang="en-GB" sz="4800" kern="800" dirty="0" err="1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á</a:t>
            </a:r>
            <a:r>
              <a:rPr lang="en-GB" sz="4800" kern="800" dirty="0" err="1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en-GB" sz="4800" kern="800" dirty="0" err="1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i</a:t>
            </a:r>
            <a:r>
              <a:rPr lang="en-GB" sz="4800" kern="800" dirty="0" err="1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en-GB" sz="4800" kern="800" dirty="0" err="1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p</a:t>
            </a:r>
            <a:r>
              <a:rPr lang="en-GB" sz="4800" kern="800" dirty="0" err="1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en-GB" sz="4800" kern="800" dirty="0" err="1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en-GB" sz="4800" kern="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t</a:t>
            </a:r>
            <a:r>
              <a:rPr lang="en-GB" sz="4800" kern="800" dirty="0" err="1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i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Sport- and 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Primary School!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endParaRPr lang="en-GB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pic>
        <p:nvPicPr>
          <p:cNvPr id="73" name="Tartalom hely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92" y="3453043"/>
            <a:ext cx="8268729" cy="620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143000" y="422906"/>
            <a:ext cx="9562481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Introducing Class </a:t>
            </a:r>
            <a:r>
              <a:rPr lang="hu-HU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8.a</a:t>
            </a:r>
          </a:p>
          <a:p>
            <a:pPr>
              <a:lnSpc>
                <a:spcPts val="11200"/>
              </a:lnSpc>
            </a:pPr>
            <a:endParaRPr lang="en-US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sp>
        <p:nvSpPr>
          <p:cNvPr id="12" name="Freeform 2"/>
          <p:cNvSpPr/>
          <p:nvPr/>
        </p:nvSpPr>
        <p:spPr>
          <a:xfrm>
            <a:off x="13285071" y="8247615"/>
            <a:ext cx="3859877" cy="2404102"/>
          </a:xfrm>
          <a:custGeom>
            <a:avLst/>
            <a:gdLst/>
            <a:ahLst/>
            <a:cxnLst/>
            <a:rect l="l" t="t" r="r" b="b"/>
            <a:pathLst>
              <a:path w="5869626" h="4607656">
                <a:moveTo>
                  <a:pt x="0" y="0"/>
                </a:moveTo>
                <a:lnTo>
                  <a:pt x="5869626" y="0"/>
                </a:lnTo>
                <a:lnTo>
                  <a:pt x="5869626" y="4607657"/>
                </a:lnTo>
                <a:lnTo>
                  <a:pt x="0" y="460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/>
          <p:cNvSpPr/>
          <p:nvPr/>
        </p:nvSpPr>
        <p:spPr>
          <a:xfrm>
            <a:off x="15903751" y="7242835"/>
            <a:ext cx="552455" cy="1004780"/>
          </a:xfrm>
          <a:custGeom>
            <a:avLst/>
            <a:gdLst/>
            <a:ahLst/>
            <a:cxnLst/>
            <a:rect l="l" t="t" r="r" b="b"/>
            <a:pathLst>
              <a:path w="840105" h="1925741">
                <a:moveTo>
                  <a:pt x="0" y="0"/>
                </a:moveTo>
                <a:lnTo>
                  <a:pt x="840105" y="0"/>
                </a:lnTo>
                <a:lnTo>
                  <a:pt x="840105" y="1925741"/>
                </a:lnTo>
                <a:lnTo>
                  <a:pt x="0" y="1925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/>
          <p:cNvSpPr/>
          <p:nvPr/>
        </p:nvSpPr>
        <p:spPr>
          <a:xfrm>
            <a:off x="13654406" y="7535347"/>
            <a:ext cx="1880010" cy="712268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098686" y="2636252"/>
            <a:ext cx="7633742" cy="14921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3340146" y="2621907"/>
            <a:ext cx="438854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Number of students: </a:t>
            </a:r>
            <a:endParaRPr lang="hu-HU" sz="3000" b="1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2</a:t>
            </a:r>
            <a:r>
              <a:rPr lang="hu-HU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3</a:t>
            </a:r>
            <a:r>
              <a:rPr lang="en-US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(11 girls, 1</a:t>
            </a:r>
            <a:r>
              <a:rPr lang="hu-HU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2</a:t>
            </a:r>
            <a:r>
              <a:rPr lang="en-US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boys)</a:t>
            </a:r>
            <a:endParaRPr lang="hu-HU" sz="3000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13543182" y="4857259"/>
            <a:ext cx="334365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hu-HU" altLang="hu-HU" sz="3000" b="1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Class</a:t>
            </a:r>
            <a:r>
              <a:rPr lang="hu-HU" altLang="hu-HU" sz="30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 </a:t>
            </a:r>
            <a:r>
              <a:rPr lang="hu-HU" altLang="hu-HU" sz="3000" b="1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teacher</a:t>
            </a:r>
            <a:r>
              <a:rPr lang="hu-HU" altLang="hu-HU" sz="30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: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hu-HU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Nóra </a:t>
            </a:r>
            <a:r>
              <a:rPr lang="hu-HU" sz="30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Bágyi</a:t>
            </a:r>
            <a:endParaRPr lang="hu-HU" altLang="hu-HU" sz="3000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3913" r="2462" b="7535"/>
          <a:stretch/>
        </p:blipFill>
        <p:spPr>
          <a:xfrm>
            <a:off x="800627" y="2114669"/>
            <a:ext cx="11795702" cy="6562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11023626" y="450650"/>
            <a:ext cx="2111838" cy="2185602"/>
          </a:xfrm>
          <a:custGeom>
            <a:avLst/>
            <a:gdLst/>
            <a:ahLst/>
            <a:cxnLst/>
            <a:rect l="l" t="t" r="r" b="b"/>
            <a:pathLst>
              <a:path w="2111838" h="2185602">
                <a:moveTo>
                  <a:pt x="0" y="0"/>
                </a:moveTo>
                <a:lnTo>
                  <a:pt x="2111838" y="0"/>
                </a:lnTo>
                <a:lnTo>
                  <a:pt x="2111838" y="2185602"/>
                </a:lnTo>
                <a:lnTo>
                  <a:pt x="0" y="2185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7125" y="8677067"/>
            <a:ext cx="1051749" cy="1365225"/>
          </a:xfrm>
          <a:custGeom>
            <a:avLst/>
            <a:gdLst/>
            <a:ahLst/>
            <a:cxnLst/>
            <a:rect l="l" t="t" r="r" b="b"/>
            <a:pathLst>
              <a:path w="1051749" h="1365225">
                <a:moveTo>
                  <a:pt x="0" y="0"/>
                </a:moveTo>
                <a:lnTo>
                  <a:pt x="1051748" y="0"/>
                </a:lnTo>
                <a:lnTo>
                  <a:pt x="1051748" y="1365225"/>
                </a:lnTo>
                <a:lnTo>
                  <a:pt x="0" y="1365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06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/>
          <p:cNvSpPr txBox="1"/>
          <p:nvPr/>
        </p:nvSpPr>
        <p:spPr>
          <a:xfrm>
            <a:off x="838200" y="1004027"/>
            <a:ext cx="562223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About Our Class</a:t>
            </a:r>
          </a:p>
        </p:txBody>
      </p:sp>
      <p:sp>
        <p:nvSpPr>
          <p:cNvPr id="9" name="Freeform 9"/>
          <p:cNvSpPr/>
          <p:nvPr/>
        </p:nvSpPr>
        <p:spPr>
          <a:xfrm>
            <a:off x="1975826" y="9478984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788">
            <a:off x="6620142" y="1414067"/>
            <a:ext cx="10134600" cy="7600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Freeform 10"/>
          <p:cNvSpPr/>
          <p:nvPr/>
        </p:nvSpPr>
        <p:spPr>
          <a:xfrm>
            <a:off x="1975826" y="8165199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141781">
            <a:off x="14287672" y="243647"/>
            <a:ext cx="4343055" cy="2259421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975826" y="6823536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449">
            <a:off x="2993345" y="5033412"/>
            <a:ext cx="823849" cy="1820662"/>
          </a:xfrm>
          <a:custGeom>
            <a:avLst/>
            <a:gdLst/>
            <a:ahLst/>
            <a:cxnLst/>
            <a:rect l="l" t="t" r="r" b="b"/>
            <a:pathLst>
              <a:path w="823849" h="1820662">
                <a:moveTo>
                  <a:pt x="0" y="0"/>
                </a:moveTo>
                <a:lnTo>
                  <a:pt x="823849" y="0"/>
                </a:lnTo>
                <a:lnTo>
                  <a:pt x="823849" y="1820662"/>
                </a:lnTo>
                <a:lnTo>
                  <a:pt x="0" y="1820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63606" y="7830110"/>
            <a:ext cx="2483988" cy="2456890"/>
          </a:xfrm>
          <a:custGeom>
            <a:avLst/>
            <a:gdLst/>
            <a:ahLst/>
            <a:cxnLst/>
            <a:rect l="l" t="t" r="r" b="b"/>
            <a:pathLst>
              <a:path w="2483988" h="2456890">
                <a:moveTo>
                  <a:pt x="0" y="0"/>
                </a:moveTo>
                <a:lnTo>
                  <a:pt x="2483988" y="0"/>
                </a:lnTo>
                <a:lnTo>
                  <a:pt x="2483988" y="2456890"/>
                </a:lnTo>
                <a:lnTo>
                  <a:pt x="0" y="24568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Szövegdoboz 22"/>
          <p:cNvSpPr txBox="1"/>
          <p:nvPr/>
        </p:nvSpPr>
        <p:spPr>
          <a:xfrm>
            <a:off x="228600" y="3132502"/>
            <a:ext cx="64770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b="1" dirty="0" err="1"/>
              <a:t>Favourite</a:t>
            </a:r>
            <a:r>
              <a:rPr lang="hu-HU" b="1" dirty="0"/>
              <a:t> </a:t>
            </a:r>
            <a:r>
              <a:rPr lang="hu-HU" b="1" dirty="0" err="1"/>
              <a:t>subjects</a:t>
            </a:r>
            <a:r>
              <a:rPr lang="hu-HU" b="1" dirty="0"/>
              <a:t>: </a:t>
            </a: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dirty="0"/>
              <a:t>Biology</a:t>
            </a:r>
            <a:r>
              <a:rPr lang="hu-HU" altLang="en-US" dirty="0"/>
              <a:t>, P</a:t>
            </a:r>
            <a:r>
              <a:rPr lang="en-US" altLang="en-US" dirty="0" err="1"/>
              <a:t>hysical</a:t>
            </a:r>
            <a:r>
              <a:rPr lang="en-US" altLang="en-US" dirty="0"/>
              <a:t> Education</a:t>
            </a:r>
            <a:r>
              <a:rPr lang="hu-HU" altLang="en-US" dirty="0"/>
              <a:t>,</a:t>
            </a:r>
          </a:p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dirty="0"/>
              <a:t>English </a:t>
            </a:r>
          </a:p>
        </p:txBody>
      </p:sp>
    </p:spTree>
    <p:extLst>
      <p:ext uri="{BB962C8B-B14F-4D97-AF65-F5344CB8AC3E}">
        <p14:creationId xmlns:p14="http://schemas.microsoft.com/office/powerpoint/2010/main" val="388646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0"/>
          <p:cNvSpPr txBox="1"/>
          <p:nvPr/>
        </p:nvSpPr>
        <p:spPr>
          <a:xfrm>
            <a:off x="1143000" y="422906"/>
            <a:ext cx="1394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Our Shared Programs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endParaRPr lang="en-US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915400" y="8761792"/>
            <a:ext cx="811808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pPr lvl="0" algn="ctr" eaLnBrk="0" fontAlgn="base" hangingPunct="0">
              <a:spcAft>
                <a:spcPct val="0"/>
              </a:spcAft>
            </a:pPr>
            <a:r>
              <a:rPr lang="en-US" sz="3200" b="1" dirty="0" err="1"/>
              <a:t>Favourite</a:t>
            </a:r>
            <a:r>
              <a:rPr lang="en-US" sz="3200" b="1" dirty="0"/>
              <a:t> activities together:</a:t>
            </a:r>
            <a:r>
              <a:rPr lang="hu-HU" sz="3200" b="1" dirty="0"/>
              <a:t> </a:t>
            </a:r>
          </a:p>
          <a:p>
            <a:pPr lvl="0" algn="ctr" eaLnBrk="0" fontAlgn="base" hangingPunct="0">
              <a:spcAft>
                <a:spcPct val="0"/>
              </a:spcAft>
            </a:pPr>
            <a:r>
              <a:rPr lang="hu-HU" altLang="hu-HU" sz="3200" dirty="0" err="1"/>
              <a:t>Quad</a:t>
            </a:r>
            <a:r>
              <a:rPr lang="hu-HU" altLang="hu-HU" sz="3200" dirty="0"/>
              <a:t> </a:t>
            </a:r>
            <a:r>
              <a:rPr lang="hu-HU" altLang="hu-HU" sz="3200" dirty="0" err="1"/>
              <a:t>biking</a:t>
            </a:r>
            <a:r>
              <a:rPr lang="hu-HU" altLang="hu-HU" sz="3200" dirty="0"/>
              <a:t>, </a:t>
            </a:r>
            <a:r>
              <a:rPr lang="hu-HU" altLang="hu-HU" sz="3200" dirty="0" err="1"/>
              <a:t>Football</a:t>
            </a:r>
            <a:r>
              <a:rPr lang="hu-HU" altLang="hu-HU" sz="3200" dirty="0"/>
              <a:t>, </a:t>
            </a:r>
            <a:r>
              <a:rPr lang="hu-HU" altLang="hu-HU" sz="3200" dirty="0" err="1"/>
              <a:t>Hiking</a:t>
            </a:r>
            <a:r>
              <a:rPr lang="hu-HU" altLang="hu-HU" sz="3200" dirty="0"/>
              <a:t>, Reading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5403"/>
            <a:ext cx="15621000" cy="7032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reeform 5"/>
          <p:cNvSpPr/>
          <p:nvPr/>
        </p:nvSpPr>
        <p:spPr>
          <a:xfrm rot="1869557">
            <a:off x="15884727" y="499659"/>
            <a:ext cx="937536" cy="2027929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643039">
            <a:off x="508882" y="8299521"/>
            <a:ext cx="2058594" cy="1720274"/>
          </a:xfrm>
          <a:custGeom>
            <a:avLst/>
            <a:gdLst/>
            <a:ahLst/>
            <a:cxnLst/>
            <a:rect l="l" t="t" r="r" b="b"/>
            <a:pathLst>
              <a:path w="3690227" h="2843680">
                <a:moveTo>
                  <a:pt x="0" y="0"/>
                </a:moveTo>
                <a:lnTo>
                  <a:pt x="3690226" y="0"/>
                </a:lnTo>
                <a:lnTo>
                  <a:pt x="3690226" y="2843680"/>
                </a:lnTo>
                <a:lnTo>
                  <a:pt x="0" y="2843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0"/>
          <p:cNvSpPr txBox="1"/>
          <p:nvPr/>
        </p:nvSpPr>
        <p:spPr>
          <a:xfrm>
            <a:off x="1143000" y="422906"/>
            <a:ext cx="1394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Our Shared Programs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endParaRPr lang="en-US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1236824" y="2214142"/>
            <a:ext cx="6858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Why Do We Love </a:t>
            </a:r>
            <a:r>
              <a:rPr lang="hu-HU" sz="32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Kálvária</a:t>
            </a:r>
            <a:r>
              <a:rPr lang="en-GB" sz="3200" b="1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?</a:t>
            </a:r>
            <a:endParaRPr lang="hu-HU" sz="3200" b="1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</a:endParaRP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Sports opportunities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 </a:t>
            </a: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Friends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 </a:t>
            </a:r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Library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 </a:t>
            </a: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“</a:t>
            </a:r>
            <a:r>
              <a:rPr lang="en-GB" sz="32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Határtalanul</a:t>
            </a:r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” international program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</a:t>
            </a: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Active programs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 </a:t>
            </a: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Erasmus</a:t>
            </a:r>
            <a:r>
              <a:rPr lang="hu-HU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, </a:t>
            </a:r>
          </a:p>
          <a:p>
            <a:pPr algn="ctr"/>
            <a:r>
              <a:rPr lang="en-GB" sz="32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Language learning 🗣️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33" y="2214142"/>
            <a:ext cx="9111785" cy="6833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 rot="2550929">
            <a:off x="1438914" y="8187843"/>
            <a:ext cx="2058594" cy="1720274"/>
          </a:xfrm>
          <a:custGeom>
            <a:avLst/>
            <a:gdLst/>
            <a:ahLst/>
            <a:cxnLst/>
            <a:rect l="l" t="t" r="r" b="b"/>
            <a:pathLst>
              <a:path w="3690227" h="2843680">
                <a:moveTo>
                  <a:pt x="0" y="0"/>
                </a:moveTo>
                <a:lnTo>
                  <a:pt x="3690226" y="0"/>
                </a:lnTo>
                <a:lnTo>
                  <a:pt x="3690226" y="2843680"/>
                </a:lnTo>
                <a:lnTo>
                  <a:pt x="0" y="2843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/>
          <p:cNvSpPr/>
          <p:nvPr/>
        </p:nvSpPr>
        <p:spPr>
          <a:xfrm rot="2298898">
            <a:off x="9168812" y="928001"/>
            <a:ext cx="1777924" cy="1216942"/>
          </a:xfrm>
          <a:custGeom>
            <a:avLst/>
            <a:gdLst/>
            <a:ahLst/>
            <a:cxnLst/>
            <a:rect l="l" t="t" r="r" b="b"/>
            <a:pathLst>
              <a:path w="2528119" h="2233937">
                <a:moveTo>
                  <a:pt x="0" y="0"/>
                </a:moveTo>
                <a:lnTo>
                  <a:pt x="2528119" y="0"/>
                </a:lnTo>
                <a:lnTo>
                  <a:pt x="2528119" y="2233938"/>
                </a:lnTo>
                <a:lnTo>
                  <a:pt x="0" y="2233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/>
          <p:cNvSpPr/>
          <p:nvPr/>
        </p:nvSpPr>
        <p:spPr>
          <a:xfrm rot="128081">
            <a:off x="13664316" y="6689689"/>
            <a:ext cx="2389368" cy="2057400"/>
          </a:xfrm>
          <a:custGeom>
            <a:avLst/>
            <a:gdLst/>
            <a:ahLst/>
            <a:cxnLst/>
            <a:rect l="l" t="t" r="r" b="b"/>
            <a:pathLst>
              <a:path w="2389368" h="2057400">
                <a:moveTo>
                  <a:pt x="0" y="0"/>
                </a:moveTo>
                <a:lnTo>
                  <a:pt x="2389368" y="0"/>
                </a:lnTo>
                <a:lnTo>
                  <a:pt x="23893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7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3309" y="351471"/>
            <a:ext cx="1085609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en-GB" sz="54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M</a:t>
            </a:r>
            <a:r>
              <a:rPr lang="en-GB" sz="54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e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s</a:t>
            </a:r>
            <a:r>
              <a:rPr lang="en-GB" sz="54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s</a:t>
            </a:r>
            <a:r>
              <a:rPr lang="en-GB" sz="5400" dirty="0">
                <a:solidFill>
                  <a:srgbClr val="F14A3E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g</a:t>
            </a:r>
            <a:r>
              <a:rPr lang="en-GB" sz="54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e t</a:t>
            </a:r>
            <a:r>
              <a:rPr lang="en-GB" sz="54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O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u</a:t>
            </a:r>
            <a:r>
              <a:rPr lang="en-GB" sz="54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en-GB" sz="54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P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a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en-GB" sz="54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t</a:t>
            </a:r>
            <a:r>
              <a:rPr lang="en-GB" sz="54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n</a:t>
            </a:r>
            <a:r>
              <a:rPr lang="en-GB" sz="54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e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r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en-GB" sz="54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S</a:t>
            </a:r>
            <a:r>
              <a:rPr lang="en-GB" sz="54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c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h</a:t>
            </a:r>
            <a:r>
              <a:rPr lang="en-GB" sz="5400" dirty="0">
                <a:solidFill>
                  <a:srgbClr val="FCD15E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en-GB" sz="54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o</a:t>
            </a:r>
            <a:r>
              <a:rPr lang="en-GB" sz="5400" dirty="0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l</a:t>
            </a:r>
            <a:endParaRPr lang="hu-HU" sz="5400" dirty="0">
              <a:solidFill>
                <a:srgbClr val="7F8333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10659" y="8736696"/>
            <a:ext cx="13868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“We are sending you</a:t>
            </a:r>
            <a:r>
              <a:rPr lang="hu-HU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 </a:t>
            </a:r>
            <a:r>
              <a:rPr lang="en-GB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a smile from</a:t>
            </a:r>
            <a:r>
              <a:rPr lang="hu-HU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 </a:t>
            </a:r>
            <a:r>
              <a:rPr lang="en-GB" sz="4800" dirty="0" err="1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Kálvária</a:t>
            </a:r>
            <a:r>
              <a:rPr lang="en-GB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 School</a:t>
            </a:r>
            <a:r>
              <a:rPr lang="hu-HU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 </a:t>
            </a:r>
            <a:r>
              <a:rPr lang="en-GB" sz="4800" dirty="0">
                <a:solidFill>
                  <a:srgbClr val="225470"/>
                </a:solidFill>
                <a:latin typeface="Brittany"/>
                <a:ea typeface="Brittany"/>
                <a:cs typeface="Brittany"/>
                <a:sym typeface="Brittany"/>
              </a:rPr>
              <a:t>with love!”</a:t>
            </a:r>
            <a:endParaRPr lang="hu-HU" sz="4800" dirty="0">
              <a:solidFill>
                <a:srgbClr val="225470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762000" y="-140404"/>
            <a:ext cx="4601329" cy="1324216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414239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70"/>
                </a:lnTo>
                <a:lnTo>
                  <a:pt x="0" y="283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16323" y="8414239"/>
            <a:ext cx="2308800" cy="2830070"/>
          </a:xfrm>
          <a:custGeom>
            <a:avLst/>
            <a:gdLst/>
            <a:ahLst/>
            <a:cxnLst/>
            <a:rect l="l" t="t" r="r" b="b"/>
            <a:pathLst>
              <a:path w="2308800" h="2830070">
                <a:moveTo>
                  <a:pt x="0" y="0"/>
                </a:moveTo>
                <a:lnTo>
                  <a:pt x="2308800" y="0"/>
                </a:lnTo>
                <a:lnTo>
                  <a:pt x="2308800" y="2830070"/>
                </a:lnTo>
                <a:lnTo>
                  <a:pt x="0" y="2830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4343"/>
            <a:ext cx="15275645" cy="6883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4" b="97748" l="0" r="100000">
                        <a14:foregroundMark x1="11186" y1="75676" x2="11186" y2="75676"/>
                        <a14:foregroundMark x1="9685" y1="70233" x2="9685" y2="70233"/>
                        <a14:foregroundMark x1="7583" y1="66479" x2="7583" y2="66479"/>
                        <a14:foregroundMark x1="4730" y1="63138" x2="4730" y2="63138"/>
                        <a14:foregroundMark x1="4730" y1="58521" x2="4730" y2="58521"/>
                        <a14:foregroundMark x1="4917" y1="53716" x2="4917" y2="53716"/>
                        <a14:foregroundMark x1="4992" y1="50000" x2="4992" y2="50000"/>
                        <a14:foregroundMark x1="4917" y1="44444" x2="4917" y2="44444"/>
                        <a14:foregroundMark x1="5931" y1="41029" x2="5931" y2="41029"/>
                        <a14:foregroundMark x1="7508" y1="36299" x2="7508" y2="36299"/>
                        <a14:foregroundMark x1="7958" y1="36749" x2="7958" y2="36749"/>
                        <a14:foregroundMark x1="4167" y1="40090" x2="4167" y2="40090"/>
                        <a14:foregroundMark x1="2515" y1="47222" x2="2515" y2="47222"/>
                        <a14:foregroundMark x1="2327" y1="48986" x2="2327" y2="48986"/>
                        <a14:foregroundMark x1="3228" y1="67230" x2="3228" y2="67230"/>
                        <a14:foregroundMark x1="4167" y1="68694" x2="4167" y2="68694"/>
                        <a14:foregroundMark x1="9535" y1="31869" x2="9535" y2="31869"/>
                        <a14:foregroundMark x1="11937" y1="28041" x2="11937" y2="28041"/>
                        <a14:foregroundMark x1="14827" y1="26652" x2="14827" y2="26652"/>
                        <a14:foregroundMark x1="18994" y1="21772" x2="18994" y2="21772"/>
                        <a14:foregroundMark x1="20758" y1="19369" x2="20758" y2="19369"/>
                        <a14:foregroundMark x1="22973" y1="16742" x2="22973" y2="16742"/>
                        <a14:foregroundMark x1="27140" y1="15653" x2="27140" y2="15653"/>
                        <a14:foregroundMark x1="29542" y1="14827" x2="29542" y2="14827"/>
                        <a14:foregroundMark x1="35548" y1="11862" x2="35548" y2="11862"/>
                        <a14:foregroundMark x1="31494" y1="12688" x2="31494" y2="12688"/>
                        <a14:foregroundMark x1="33784" y1="11299" x2="33784" y2="11299"/>
                        <a14:foregroundMark x1="38626" y1="10360" x2="38626" y2="10360"/>
                        <a14:foregroundMark x1="42117" y1="9272" x2="42117" y2="9272"/>
                        <a14:foregroundMark x1="45646" y1="9459" x2="45646" y2="9459"/>
                        <a14:foregroundMark x1="45083" y1="7020" x2="45083" y2="7020"/>
                        <a14:foregroundMark x1="20908" y1="15728" x2="20908" y2="15728"/>
                        <a14:foregroundMark x1="15728" y1="20458" x2="15728" y2="20458"/>
                        <a14:foregroundMark x1="8333" y1="29917" x2="8333" y2="29917"/>
                        <a14:foregroundMark x1="51464" y1="10285" x2="51464" y2="10285"/>
                        <a14:foregroundMark x1="55368" y1="11299" x2="55368" y2="11299"/>
                        <a14:foregroundMark x1="59084" y1="10548" x2="59084" y2="10548"/>
                        <a14:foregroundMark x1="63814" y1="11374" x2="63814" y2="11374"/>
                        <a14:foregroundMark x1="67042" y1="12050" x2="67042" y2="12050"/>
                        <a14:foregroundMark x1="74925" y1="16291" x2="74925" y2="16291"/>
                        <a14:foregroundMark x1="70758" y1="14077" x2="70758" y2="14077"/>
                        <a14:foregroundMark x1="82883" y1="22485" x2="82883" y2="22485"/>
                        <a14:foregroundMark x1="78979" y1="20571" x2="78979" y2="20571"/>
                        <a14:foregroundMark x1="74625" y1="18243" x2="74625" y2="18243"/>
                        <a14:foregroundMark x1="87763" y1="25450" x2="87763" y2="25450"/>
                        <a14:foregroundMark x1="88326" y1="28228" x2="88326" y2="28228"/>
                        <a14:foregroundMark x1="90465" y1="33146" x2="90465" y2="33146"/>
                        <a14:foregroundMark x1="92417" y1="35548" x2="92417" y2="35548"/>
                        <a14:foregroundMark x1="93806" y1="39827" x2="93806" y2="39827"/>
                        <a14:foregroundMark x1="88438" y1="76952" x2="88438" y2="76952"/>
                        <a14:foregroundMark x1="91404" y1="72485" x2="91404" y2="72485"/>
                        <a14:foregroundMark x1="92117" y1="71209" x2="92117" y2="71209"/>
                        <a14:foregroundMark x1="94069" y1="64715" x2="94069" y2="64715"/>
                        <a14:foregroundMark x1="94069" y1="61674" x2="94069" y2="61674"/>
                        <a14:foregroundMark x1="96471" y1="57958" x2="96471" y2="57958"/>
                        <a14:foregroundMark x1="95571" y1="52215" x2="95571" y2="52215"/>
                        <a14:foregroundMark x1="95270" y1="50000" x2="95270" y2="50000"/>
                        <a14:foregroundMark x1="95458" y1="44820" x2="95458" y2="44820"/>
                        <a14:foregroundMark x1="95908" y1="38438" x2="95908" y2="38438"/>
                        <a14:foregroundMark x1="77515" y1="14715" x2="77515" y2="14715"/>
                        <a14:backgroundMark x1="30556" y1="14339" x2="30556" y2="14339"/>
                        <a14:backgroundMark x1="35285" y1="12575" x2="35285" y2="12575"/>
                        <a14:backgroundMark x1="34722" y1="11486" x2="34722" y2="11486"/>
                        <a14:backgroundMark x1="26652" y1="16854" x2="26652" y2="16854"/>
                        <a14:backgroundMark x1="18506" y1="23161" x2="18506" y2="23161"/>
                        <a14:backgroundMark x1="11674" y1="32395" x2="11674" y2="32395"/>
                        <a14:backgroundMark x1="4917" y1="48799" x2="4917" y2="48799"/>
                        <a14:backgroundMark x1="5556" y1="43994" x2="5556" y2="43994"/>
                        <a14:backgroundMark x1="4542" y1="57583" x2="4542" y2="57583"/>
                        <a14:backgroundMark x1="7583" y1="57207" x2="7583" y2="57207"/>
                        <a14:backgroundMark x1="6381" y1="66929" x2="6381" y2="66929"/>
                        <a14:backgroundMark x1="55293" y1="10285" x2="55293" y2="10285"/>
                        <a14:backgroundMark x1="60360" y1="10736" x2="60360" y2="10736"/>
                        <a14:backgroundMark x1="75638" y1="16742" x2="75638" y2="16742"/>
                        <a14:backgroundMark x1="83896" y1="23536" x2="83896" y2="23536"/>
                        <a14:backgroundMark x1="88889" y1="33146" x2="88889" y2="33146"/>
                        <a14:backgroundMark x1="95008" y1="48611" x2="95008" y2="48611"/>
                        <a14:backgroundMark x1="93056" y1="39077" x2="93056" y2="39077"/>
                        <a14:backgroundMark x1="92042" y1="39527" x2="92042" y2="39527"/>
                        <a14:backgroundMark x1="94444" y1="52778" x2="94444" y2="52778"/>
                        <a14:backgroundMark x1="93056" y1="70083" x2="93056" y2="70083"/>
                        <a14:backgroundMark x1="89452" y1="75751" x2="89452" y2="75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543" y="351471"/>
            <a:ext cx="1875868" cy="1875868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15260552" y="2280816"/>
            <a:ext cx="2541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hlinkClick r:id="rId8"/>
              </a:rPr>
              <a:t>https://kalvariaiskola.hu/</a:t>
            </a:r>
            <a:endParaRPr lang="hu-HU" dirty="0"/>
          </a:p>
          <a:p>
            <a:pPr algn="ctr"/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409034" y="961515"/>
            <a:ext cx="3550250" cy="4128197"/>
          </a:xfrm>
          <a:custGeom>
            <a:avLst/>
            <a:gdLst/>
            <a:ahLst/>
            <a:cxnLst/>
            <a:rect l="l" t="t" r="r" b="b"/>
            <a:pathLst>
              <a:path w="3550250" h="4128197">
                <a:moveTo>
                  <a:pt x="0" y="0"/>
                </a:moveTo>
                <a:lnTo>
                  <a:pt x="3550250" y="0"/>
                </a:lnTo>
                <a:lnTo>
                  <a:pt x="3550250" y="4128197"/>
                </a:lnTo>
                <a:lnTo>
                  <a:pt x="0" y="4128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409034" y="5089712"/>
            <a:ext cx="3569269" cy="1400938"/>
          </a:xfrm>
          <a:custGeom>
            <a:avLst/>
            <a:gdLst/>
            <a:ahLst/>
            <a:cxnLst/>
            <a:rect l="l" t="t" r="r" b="b"/>
            <a:pathLst>
              <a:path w="3569269" h="1400938">
                <a:moveTo>
                  <a:pt x="0" y="0"/>
                </a:moveTo>
                <a:lnTo>
                  <a:pt x="3569269" y="0"/>
                </a:lnTo>
                <a:lnTo>
                  <a:pt x="3569269" y="1400938"/>
                </a:lnTo>
                <a:lnTo>
                  <a:pt x="0" y="140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09034" y="6490650"/>
            <a:ext cx="3569269" cy="1400938"/>
          </a:xfrm>
          <a:custGeom>
            <a:avLst/>
            <a:gdLst/>
            <a:ahLst/>
            <a:cxnLst/>
            <a:rect l="l" t="t" r="r" b="b"/>
            <a:pathLst>
              <a:path w="3569269" h="1400938">
                <a:moveTo>
                  <a:pt x="0" y="0"/>
                </a:moveTo>
                <a:lnTo>
                  <a:pt x="3569269" y="0"/>
                </a:lnTo>
                <a:lnTo>
                  <a:pt x="3569269" y="1400938"/>
                </a:lnTo>
                <a:lnTo>
                  <a:pt x="0" y="140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99524" y="7865959"/>
            <a:ext cx="3569269" cy="1400938"/>
          </a:xfrm>
          <a:custGeom>
            <a:avLst/>
            <a:gdLst/>
            <a:ahLst/>
            <a:cxnLst/>
            <a:rect l="l" t="t" r="r" b="b"/>
            <a:pathLst>
              <a:path w="3569269" h="1400938">
                <a:moveTo>
                  <a:pt x="0" y="0"/>
                </a:moveTo>
                <a:lnTo>
                  <a:pt x="3569269" y="0"/>
                </a:lnTo>
                <a:lnTo>
                  <a:pt x="3569269" y="1400938"/>
                </a:lnTo>
                <a:lnTo>
                  <a:pt x="0" y="140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artalom hely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1832"/>
            <a:ext cx="10831114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8"/>
          <p:cNvSpPr/>
          <p:nvPr/>
        </p:nvSpPr>
        <p:spPr>
          <a:xfrm>
            <a:off x="-398176" y="7622707"/>
            <a:ext cx="3969729" cy="3572756"/>
          </a:xfrm>
          <a:custGeom>
            <a:avLst/>
            <a:gdLst/>
            <a:ahLst/>
            <a:cxnLst/>
            <a:rect l="l" t="t" r="r" b="b"/>
            <a:pathLst>
              <a:path w="3969729" h="3572756">
                <a:moveTo>
                  <a:pt x="0" y="0"/>
                </a:moveTo>
                <a:lnTo>
                  <a:pt x="3969729" y="0"/>
                </a:lnTo>
                <a:lnTo>
                  <a:pt x="3969729" y="3572756"/>
                </a:lnTo>
                <a:lnTo>
                  <a:pt x="0" y="3572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205807">
            <a:off x="15911888" y="156884"/>
            <a:ext cx="3029328" cy="4114800"/>
          </a:xfrm>
          <a:custGeom>
            <a:avLst/>
            <a:gdLst/>
            <a:ahLst/>
            <a:cxnLst/>
            <a:rect l="l" t="t" r="r" b="b"/>
            <a:pathLst>
              <a:path w="3029328" h="4114800">
                <a:moveTo>
                  <a:pt x="0" y="0"/>
                </a:moveTo>
                <a:lnTo>
                  <a:pt x="3029328" y="0"/>
                </a:lnTo>
                <a:lnTo>
                  <a:pt x="302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43000" y="422906"/>
            <a:ext cx="956248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GB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We live in Europe, in Hungary…</a:t>
            </a:r>
            <a:endParaRPr lang="hu-HU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pPr>
              <a:lnSpc>
                <a:spcPts val="11200"/>
              </a:lnSpc>
            </a:pPr>
            <a:endParaRPr lang="en-US" sz="4800" dirty="0">
              <a:solidFill>
                <a:srgbClr val="7E8334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0"/>
          <p:cNvSpPr txBox="1"/>
          <p:nvPr/>
        </p:nvSpPr>
        <p:spPr>
          <a:xfrm>
            <a:off x="1143000" y="422906"/>
            <a:ext cx="956248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…in </a:t>
            </a:r>
            <a:r>
              <a:rPr lang="en-US" sz="4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Heves</a:t>
            </a:r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county,…</a:t>
            </a:r>
            <a:endParaRPr lang="hu-HU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pPr>
              <a:lnSpc>
                <a:spcPts val="11200"/>
              </a:lnSpc>
            </a:pPr>
            <a:endParaRPr lang="en-US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096727" y="-469544"/>
            <a:ext cx="7315200" cy="3291840"/>
          </a:xfrm>
          <a:custGeom>
            <a:avLst/>
            <a:gdLst/>
            <a:ahLst/>
            <a:cxnLst/>
            <a:rect l="l" t="t" r="r" b="b"/>
            <a:pathLst>
              <a:path w="7315200" h="3291840">
                <a:moveTo>
                  <a:pt x="0" y="0"/>
                </a:moveTo>
                <a:lnTo>
                  <a:pt x="7315200" y="0"/>
                </a:lnTo>
                <a:lnTo>
                  <a:pt x="7315200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Tartalom hely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79" y="1171730"/>
            <a:ext cx="9664628" cy="6088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6" l="0" r="100000">
                        <a14:backgroundMark x1="8000" y1="32776" x2="30560" y2="2508"/>
                        <a14:backgroundMark x1="57280" y1="2174" x2="93760" y2="3010"/>
                        <a14:backgroundMark x1="92800" y1="50000" x2="89440" y2="1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326" y="4381500"/>
            <a:ext cx="5652801" cy="541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6"/>
          <p:cNvSpPr/>
          <p:nvPr/>
        </p:nvSpPr>
        <p:spPr>
          <a:xfrm>
            <a:off x="905589" y="7311908"/>
            <a:ext cx="3063811" cy="4114800"/>
          </a:xfrm>
          <a:custGeom>
            <a:avLst/>
            <a:gdLst/>
            <a:ahLst/>
            <a:cxnLst/>
            <a:rect l="l" t="t" r="r" b="b"/>
            <a:pathLst>
              <a:path w="3063811" h="4114800">
                <a:moveTo>
                  <a:pt x="0" y="0"/>
                </a:moveTo>
                <a:lnTo>
                  <a:pt x="3063811" y="0"/>
                </a:lnTo>
                <a:lnTo>
                  <a:pt x="30638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3000" y="3678075"/>
            <a:ext cx="2111838" cy="2185602"/>
          </a:xfrm>
          <a:custGeom>
            <a:avLst/>
            <a:gdLst/>
            <a:ahLst/>
            <a:cxnLst/>
            <a:rect l="l" t="t" r="r" b="b"/>
            <a:pathLst>
              <a:path w="2111838" h="2185602">
                <a:moveTo>
                  <a:pt x="0" y="0"/>
                </a:moveTo>
                <a:lnTo>
                  <a:pt x="2111838" y="0"/>
                </a:lnTo>
                <a:lnTo>
                  <a:pt x="2111838" y="2185602"/>
                </a:lnTo>
                <a:lnTo>
                  <a:pt x="0" y="2185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94722" y="2028534"/>
            <a:ext cx="1051749" cy="1365225"/>
          </a:xfrm>
          <a:custGeom>
            <a:avLst/>
            <a:gdLst/>
            <a:ahLst/>
            <a:cxnLst/>
            <a:rect l="l" t="t" r="r" b="b"/>
            <a:pathLst>
              <a:path w="1051749" h="1365225">
                <a:moveTo>
                  <a:pt x="0" y="0"/>
                </a:moveTo>
                <a:lnTo>
                  <a:pt x="1051748" y="0"/>
                </a:lnTo>
                <a:lnTo>
                  <a:pt x="1051748" y="1365225"/>
                </a:lnTo>
                <a:lnTo>
                  <a:pt x="0" y="1365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43000" y="422906"/>
            <a:ext cx="956248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…in </a:t>
            </a:r>
            <a:r>
              <a:rPr lang="en-US" sz="4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Gyöngyös</a:t>
            </a:r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city!</a:t>
            </a:r>
            <a:endParaRPr lang="hu-HU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pPr>
              <a:lnSpc>
                <a:spcPts val="11200"/>
              </a:lnSpc>
            </a:pPr>
            <a:endParaRPr lang="en-US" sz="4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pic>
        <p:nvPicPr>
          <p:cNvPr id="11" name="Tartalom hely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711146"/>
            <a:ext cx="9051344" cy="4525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 2"/>
          <p:cNvSpPr/>
          <p:nvPr/>
        </p:nvSpPr>
        <p:spPr>
          <a:xfrm>
            <a:off x="1828800" y="7429500"/>
            <a:ext cx="4642114" cy="3432887"/>
          </a:xfrm>
          <a:custGeom>
            <a:avLst/>
            <a:gdLst/>
            <a:ahLst/>
            <a:cxnLst/>
            <a:rect l="l" t="t" r="r" b="b"/>
            <a:pathLst>
              <a:path w="5869626" h="4607656">
                <a:moveTo>
                  <a:pt x="0" y="0"/>
                </a:moveTo>
                <a:lnTo>
                  <a:pt x="5869626" y="0"/>
                </a:lnTo>
                <a:lnTo>
                  <a:pt x="5869626" y="4607657"/>
                </a:lnTo>
                <a:lnTo>
                  <a:pt x="0" y="4607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/>
          <p:cNvSpPr/>
          <p:nvPr/>
        </p:nvSpPr>
        <p:spPr>
          <a:xfrm>
            <a:off x="5043742" y="5994746"/>
            <a:ext cx="664414" cy="1434754"/>
          </a:xfrm>
          <a:custGeom>
            <a:avLst/>
            <a:gdLst/>
            <a:ahLst/>
            <a:cxnLst/>
            <a:rect l="l" t="t" r="r" b="b"/>
            <a:pathLst>
              <a:path w="840105" h="1925741">
                <a:moveTo>
                  <a:pt x="0" y="0"/>
                </a:moveTo>
                <a:lnTo>
                  <a:pt x="840105" y="0"/>
                </a:lnTo>
                <a:lnTo>
                  <a:pt x="840105" y="1925741"/>
                </a:lnTo>
                <a:lnTo>
                  <a:pt x="0" y="1925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/>
          <p:cNvSpPr/>
          <p:nvPr/>
        </p:nvSpPr>
        <p:spPr>
          <a:xfrm>
            <a:off x="2133600" y="6412432"/>
            <a:ext cx="2261010" cy="1017068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/>
          <p:nvPr/>
        </p:nvSpPr>
        <p:spPr>
          <a:xfrm>
            <a:off x="4394610" y="4055541"/>
            <a:ext cx="1513210" cy="1430671"/>
          </a:xfrm>
          <a:custGeom>
            <a:avLst/>
            <a:gdLst/>
            <a:ahLst/>
            <a:cxnLst/>
            <a:rect l="l" t="t" r="r" b="b"/>
            <a:pathLst>
              <a:path w="1513210" h="1430671">
                <a:moveTo>
                  <a:pt x="0" y="0"/>
                </a:moveTo>
                <a:lnTo>
                  <a:pt x="1513210" y="0"/>
                </a:lnTo>
                <a:lnTo>
                  <a:pt x="1513210" y="1430672"/>
                </a:lnTo>
                <a:lnTo>
                  <a:pt x="0" y="1430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400" y="8039100"/>
            <a:ext cx="3690227" cy="2843680"/>
          </a:xfrm>
          <a:custGeom>
            <a:avLst/>
            <a:gdLst/>
            <a:ahLst/>
            <a:cxnLst/>
            <a:rect l="l" t="t" r="r" b="b"/>
            <a:pathLst>
              <a:path w="3690227" h="2843680">
                <a:moveTo>
                  <a:pt x="0" y="0"/>
                </a:moveTo>
                <a:lnTo>
                  <a:pt x="3690226" y="0"/>
                </a:lnTo>
                <a:lnTo>
                  <a:pt x="3690226" y="2843680"/>
                </a:lnTo>
                <a:lnTo>
                  <a:pt x="0" y="284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25629" y="-1463930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/>
          <p:cNvSpPr txBox="1"/>
          <p:nvPr/>
        </p:nvSpPr>
        <p:spPr>
          <a:xfrm>
            <a:off x="1143000" y="422906"/>
            <a:ext cx="13944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Hungary is a very beautiful country.</a:t>
            </a:r>
            <a:b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</a:b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Budapest is our </a:t>
            </a:r>
            <a:r>
              <a:rPr lang="en-GB" sz="4800" kern="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capial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city.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endParaRPr lang="en-US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pic>
        <p:nvPicPr>
          <p:cNvPr id="14" name="Tartalom hely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56" y="3022649"/>
            <a:ext cx="6284116" cy="354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10945" b="3829"/>
          <a:stretch/>
        </p:blipFill>
        <p:spPr>
          <a:xfrm>
            <a:off x="9695772" y="2145025"/>
            <a:ext cx="5391828" cy="319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0" b="12411"/>
          <a:stretch/>
        </p:blipFill>
        <p:spPr>
          <a:xfrm>
            <a:off x="7973015" y="6186474"/>
            <a:ext cx="5717347" cy="32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zövegdoboz 16"/>
          <p:cNvSpPr txBox="1"/>
          <p:nvPr/>
        </p:nvSpPr>
        <p:spPr>
          <a:xfrm>
            <a:off x="2819400" y="6678048"/>
            <a:ext cx="273630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The Buda </a:t>
            </a:r>
            <a:r>
              <a:rPr lang="hu-HU" dirty="0" err="1"/>
              <a:t>Castle</a:t>
            </a:r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8686800" y="9424699"/>
            <a:ext cx="47503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The </a:t>
            </a:r>
            <a:r>
              <a:rPr lang="hu-HU" dirty="0" err="1"/>
              <a:t>Houses</a:t>
            </a:r>
            <a:r>
              <a:rPr lang="hu-HU" dirty="0"/>
              <a:t> of </a:t>
            </a:r>
            <a:r>
              <a:rPr lang="hu-HU" dirty="0" err="1"/>
              <a:t>Parliament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0149703" y="5336269"/>
            <a:ext cx="4110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Heroes</a:t>
            </a:r>
            <a:r>
              <a:rPr lang="hu-HU" sz="3000" dirty="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' </a:t>
            </a:r>
            <a:r>
              <a:rPr lang="hu-HU" sz="3000" dirty="0" err="1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rPr>
              <a:t>Square</a:t>
            </a:r>
            <a:endParaRPr lang="hu-HU" sz="3000" dirty="0">
              <a:solidFill>
                <a:srgbClr val="225470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7806432"/>
            <a:ext cx="1505611" cy="2615492"/>
          </a:xfrm>
          <a:custGeom>
            <a:avLst/>
            <a:gdLst/>
            <a:ahLst/>
            <a:cxnLst/>
            <a:rect l="l" t="t" r="r" b="b"/>
            <a:pathLst>
              <a:path w="2615396" h="3473686">
                <a:moveTo>
                  <a:pt x="0" y="0"/>
                </a:moveTo>
                <a:lnTo>
                  <a:pt x="2615396" y="0"/>
                </a:lnTo>
                <a:lnTo>
                  <a:pt x="2615396" y="3473686"/>
                </a:lnTo>
                <a:lnTo>
                  <a:pt x="0" y="3473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078200" y="8402638"/>
            <a:ext cx="2389368" cy="2057400"/>
          </a:xfrm>
          <a:custGeom>
            <a:avLst/>
            <a:gdLst/>
            <a:ahLst/>
            <a:cxnLst/>
            <a:rect l="l" t="t" r="r" b="b"/>
            <a:pathLst>
              <a:path w="2389368" h="2057400">
                <a:moveTo>
                  <a:pt x="0" y="0"/>
                </a:moveTo>
                <a:lnTo>
                  <a:pt x="2389369" y="0"/>
                </a:lnTo>
                <a:lnTo>
                  <a:pt x="238936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43000" y="422906"/>
            <a:ext cx="10591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We have a lot of nice places in the north-east of Hungary where we live.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endParaRPr lang="en-US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pic>
        <p:nvPicPr>
          <p:cNvPr id="11" name="Tartalom hely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0" y="3375684"/>
            <a:ext cx="7355407" cy="412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2763"/>
          <a:stretch/>
        </p:blipFill>
        <p:spPr>
          <a:xfrm>
            <a:off x="11887200" y="535632"/>
            <a:ext cx="5872222" cy="444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35126"/>
            <a:ext cx="4827955" cy="321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/>
          <p:cNvSpPr txBox="1"/>
          <p:nvPr/>
        </p:nvSpPr>
        <p:spPr>
          <a:xfrm>
            <a:off x="8839200" y="9281287"/>
            <a:ext cx="5181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Salt </a:t>
            </a:r>
            <a:r>
              <a:rPr lang="hu-HU" dirty="0" err="1"/>
              <a:t>hill</a:t>
            </a:r>
            <a:r>
              <a:rPr lang="hu-HU" dirty="0"/>
              <a:t> of Egerszalók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2059689" y="5028981"/>
            <a:ext cx="51816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pPr algn="ctr"/>
            <a:r>
              <a:rPr lang="hu-HU" dirty="0" err="1"/>
              <a:t>Veil</a:t>
            </a:r>
            <a:r>
              <a:rPr lang="hu-HU" dirty="0"/>
              <a:t> </a:t>
            </a:r>
            <a:r>
              <a:rPr lang="hu-HU" dirty="0" err="1"/>
              <a:t>waterfall</a:t>
            </a:r>
            <a:r>
              <a:rPr lang="hu-HU" dirty="0"/>
              <a:t> of the Szalajka-</a:t>
            </a:r>
            <a:r>
              <a:rPr lang="hu-HU" dirty="0" err="1"/>
              <a:t>valley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209177" y="7503907"/>
            <a:ext cx="632933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pPr algn="ctr"/>
            <a:r>
              <a:rPr lang="hu-HU" dirty="0"/>
              <a:t>City of Eger – </a:t>
            </a:r>
          </a:p>
          <a:p>
            <a:pPr algn="ctr"/>
            <a:r>
              <a:rPr lang="hu-HU" dirty="0"/>
              <a:t>The </a:t>
            </a:r>
            <a:r>
              <a:rPr lang="hu-HU" dirty="0" err="1"/>
              <a:t>capital</a:t>
            </a:r>
            <a:r>
              <a:rPr lang="hu-HU" dirty="0"/>
              <a:t> city of Heves </a:t>
            </a:r>
            <a:r>
              <a:rPr lang="hu-HU" dirty="0" err="1"/>
              <a:t>county</a:t>
            </a:r>
            <a:r>
              <a:rPr lang="hu-HU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868400" y="-805539"/>
            <a:ext cx="2483988" cy="2456890"/>
          </a:xfrm>
          <a:custGeom>
            <a:avLst/>
            <a:gdLst/>
            <a:ahLst/>
            <a:cxnLst/>
            <a:rect l="l" t="t" r="r" b="b"/>
            <a:pathLst>
              <a:path w="2483988" h="2456890">
                <a:moveTo>
                  <a:pt x="0" y="0"/>
                </a:moveTo>
                <a:lnTo>
                  <a:pt x="2483988" y="0"/>
                </a:lnTo>
                <a:lnTo>
                  <a:pt x="2483988" y="2456890"/>
                </a:lnTo>
                <a:lnTo>
                  <a:pt x="0" y="2456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59948" y="1932774"/>
            <a:ext cx="2171629" cy="2472847"/>
          </a:xfrm>
          <a:custGeom>
            <a:avLst/>
            <a:gdLst/>
            <a:ahLst/>
            <a:cxnLst/>
            <a:rect l="l" t="t" r="r" b="b"/>
            <a:pathLst>
              <a:path w="2171629" h="2472847">
                <a:moveTo>
                  <a:pt x="0" y="0"/>
                </a:moveTo>
                <a:lnTo>
                  <a:pt x="2171630" y="0"/>
                </a:lnTo>
                <a:lnTo>
                  <a:pt x="2171630" y="2472847"/>
                </a:lnTo>
                <a:lnTo>
                  <a:pt x="0" y="247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85815">
            <a:off x="16874877" y="-484329"/>
            <a:ext cx="1676574" cy="2059121"/>
          </a:xfrm>
          <a:custGeom>
            <a:avLst/>
            <a:gdLst/>
            <a:ahLst/>
            <a:cxnLst/>
            <a:rect l="l" t="t" r="r" b="b"/>
            <a:pathLst>
              <a:path w="1676574" h="2059121">
                <a:moveTo>
                  <a:pt x="0" y="0"/>
                </a:moveTo>
                <a:lnTo>
                  <a:pt x="1676574" y="0"/>
                </a:lnTo>
                <a:lnTo>
                  <a:pt x="1676574" y="2059121"/>
                </a:lnTo>
                <a:lnTo>
                  <a:pt x="0" y="205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85770" y="1651351"/>
            <a:ext cx="1513210" cy="1430671"/>
          </a:xfrm>
          <a:custGeom>
            <a:avLst/>
            <a:gdLst/>
            <a:ahLst/>
            <a:cxnLst/>
            <a:rect l="l" t="t" r="r" b="b"/>
            <a:pathLst>
              <a:path w="1513210" h="1430671">
                <a:moveTo>
                  <a:pt x="0" y="0"/>
                </a:moveTo>
                <a:lnTo>
                  <a:pt x="1513210" y="0"/>
                </a:lnTo>
                <a:lnTo>
                  <a:pt x="1513210" y="1430672"/>
                </a:lnTo>
                <a:lnTo>
                  <a:pt x="0" y="143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422906"/>
            <a:ext cx="10591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The </a:t>
            </a:r>
            <a:r>
              <a:rPr lang="en-GB" sz="4800" kern="800" dirty="0" err="1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Mátra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mountain,</a:t>
            </a:r>
            <a:endParaRPr lang="hu-HU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  <a:p>
            <a:endParaRPr lang="en-US" sz="4800" kern="800" dirty="0">
              <a:solidFill>
                <a:srgbClr val="225470"/>
              </a:solidFill>
              <a:latin typeface="Sifonn"/>
              <a:ea typeface="Sifonn"/>
              <a:cs typeface="Sifonn"/>
              <a:sym typeface="Sifonn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5" y="4935727"/>
            <a:ext cx="5779322" cy="433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59" y="1583087"/>
            <a:ext cx="7400584" cy="5557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1"/>
          <a:stretch/>
        </p:blipFill>
        <p:spPr>
          <a:xfrm>
            <a:off x="11971631" y="4013439"/>
            <a:ext cx="5979181" cy="475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zövegdoboz 14"/>
          <p:cNvSpPr txBox="1"/>
          <p:nvPr/>
        </p:nvSpPr>
        <p:spPr>
          <a:xfrm>
            <a:off x="2057400" y="9299754"/>
            <a:ext cx="223503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 err="1"/>
              <a:t>Sástó</a:t>
            </a:r>
            <a:r>
              <a:rPr lang="hu-HU" dirty="0"/>
              <a:t> Lake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2283741" y="8846802"/>
            <a:ext cx="500202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Kékestető,  the </a:t>
            </a:r>
            <a:r>
              <a:rPr lang="hu-HU" dirty="0" err="1"/>
              <a:t>highest</a:t>
            </a:r>
            <a:r>
              <a:rPr lang="hu-HU" dirty="0"/>
              <a:t> </a:t>
            </a:r>
            <a:r>
              <a:rPr lang="hu-HU" dirty="0" err="1"/>
              <a:t>point</a:t>
            </a:r>
            <a:r>
              <a:rPr lang="hu-HU" dirty="0"/>
              <a:t> of </a:t>
            </a:r>
            <a:r>
              <a:rPr lang="hu-HU" dirty="0" err="1"/>
              <a:t>our</a:t>
            </a:r>
            <a:r>
              <a:rPr lang="hu-HU" dirty="0"/>
              <a:t> country. (1015 m)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/>
          <p:cNvSpPr txBox="1"/>
          <p:nvPr/>
        </p:nvSpPr>
        <p:spPr>
          <a:xfrm>
            <a:off x="-1507436" y="412141"/>
            <a:ext cx="1543565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And of course </a:t>
            </a:r>
            <a:r>
              <a:rPr lang="hu-HU" sz="48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Gy</a:t>
            </a:r>
            <a:r>
              <a:rPr lang="hu-HU" sz="4800" dirty="0">
                <a:solidFill>
                  <a:srgbClr val="FCD060"/>
                </a:solidFill>
                <a:latin typeface="Sifonn"/>
                <a:ea typeface="Sifonn"/>
                <a:cs typeface="Sifonn"/>
                <a:sym typeface="Sifonn"/>
              </a:rPr>
              <a:t>ö</a:t>
            </a:r>
            <a:r>
              <a:rPr lang="hu-HU" sz="4800" dirty="0">
                <a:solidFill>
                  <a:srgbClr val="7E8334"/>
                </a:solidFill>
                <a:latin typeface="Sifonn"/>
                <a:ea typeface="Sifonn"/>
                <a:cs typeface="Sifonn"/>
                <a:sym typeface="Sifonn"/>
              </a:rPr>
              <a:t>n</a:t>
            </a:r>
            <a:r>
              <a:rPr lang="hu-HU" sz="4800" dirty="0">
                <a:solidFill>
                  <a:srgbClr val="FBA07B"/>
                </a:solidFill>
                <a:latin typeface="Sifonn"/>
                <a:ea typeface="Sifonn"/>
                <a:cs typeface="Sifonn"/>
                <a:sym typeface="Sifonn"/>
              </a:rPr>
              <a:t>gy</a:t>
            </a:r>
            <a:r>
              <a:rPr lang="hu-HU" sz="4800" dirty="0">
                <a:solidFill>
                  <a:srgbClr val="F84B40"/>
                </a:solidFill>
                <a:latin typeface="Sifonn"/>
                <a:ea typeface="Sifonn"/>
                <a:cs typeface="Sifonn"/>
                <a:sym typeface="Sifonn"/>
              </a:rPr>
              <a:t>ö</a:t>
            </a:r>
            <a:r>
              <a:rPr lang="hu-HU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s </a:t>
            </a:r>
            <a:r>
              <a:rPr lang="en-US" sz="4800" dirty="0">
                <a:solidFill>
                  <a:srgbClr val="8AB5CD"/>
                </a:solidFill>
                <a:latin typeface="Sifonn"/>
                <a:ea typeface="Sifonn"/>
                <a:cs typeface="Sifonn"/>
                <a:sym typeface="Sifonn"/>
              </a:rPr>
              <a:t>c</a:t>
            </a:r>
            <a:r>
              <a:rPr lang="hu-HU" sz="4800" dirty="0" err="1">
                <a:solidFill>
                  <a:srgbClr val="FCD060"/>
                </a:solidFill>
                <a:latin typeface="Sifonn"/>
                <a:ea typeface="Sifonn"/>
                <a:cs typeface="Sifonn"/>
                <a:sym typeface="Sifonn"/>
              </a:rPr>
              <a:t>i</a:t>
            </a:r>
            <a:r>
              <a:rPr lang="hu-HU" sz="4800" dirty="0" err="1">
                <a:solidFill>
                  <a:srgbClr val="7F8333"/>
                </a:solidFill>
                <a:latin typeface="Sifonn"/>
                <a:ea typeface="Sifonn"/>
                <a:cs typeface="Sifonn"/>
                <a:sym typeface="Sifonn"/>
              </a:rPr>
              <a:t>t</a:t>
            </a:r>
            <a:r>
              <a:rPr lang="hu-HU" sz="4800" dirty="0" err="1">
                <a:solidFill>
                  <a:srgbClr val="F84B40"/>
                </a:solidFill>
                <a:latin typeface="Sifonn"/>
                <a:ea typeface="Sifonn"/>
                <a:cs typeface="Sifonn"/>
                <a:sym typeface="Sifonn"/>
              </a:rPr>
              <a:t>y</a:t>
            </a:r>
            <a:r>
              <a:rPr lang="en-GB" sz="4800" kern="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, too:</a:t>
            </a:r>
          </a:p>
          <a:p>
            <a:pPr algn="ctr"/>
            <a:r>
              <a:rPr lang="en-US" sz="4800" dirty="0">
                <a:solidFill>
                  <a:srgbClr val="225470"/>
                </a:solidFill>
                <a:latin typeface="Sifonn"/>
                <a:ea typeface="Sifonn"/>
                <a:cs typeface="Sifonn"/>
                <a:sym typeface="Sifonn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3944945" y="-231453"/>
            <a:ext cx="7298980" cy="4114800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14556" y="8878425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714556" y="7564640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714556" y="6222977"/>
            <a:ext cx="2858888" cy="1365119"/>
          </a:xfrm>
          <a:custGeom>
            <a:avLst/>
            <a:gdLst/>
            <a:ahLst/>
            <a:cxnLst/>
            <a:rect l="l" t="t" r="r" b="b"/>
            <a:pathLst>
              <a:path w="2858888" h="1365119">
                <a:moveTo>
                  <a:pt x="0" y="0"/>
                </a:moveTo>
                <a:lnTo>
                  <a:pt x="2858888" y="0"/>
                </a:lnTo>
                <a:lnTo>
                  <a:pt x="2858888" y="1365119"/>
                </a:lnTo>
                <a:lnTo>
                  <a:pt x="0" y="1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449">
            <a:off x="8732075" y="4432853"/>
            <a:ext cx="823849" cy="1820662"/>
          </a:xfrm>
          <a:custGeom>
            <a:avLst/>
            <a:gdLst/>
            <a:ahLst/>
            <a:cxnLst/>
            <a:rect l="l" t="t" r="r" b="b"/>
            <a:pathLst>
              <a:path w="823849" h="1820662">
                <a:moveTo>
                  <a:pt x="0" y="0"/>
                </a:moveTo>
                <a:lnTo>
                  <a:pt x="823849" y="0"/>
                </a:lnTo>
                <a:lnTo>
                  <a:pt x="823849" y="1820662"/>
                </a:lnTo>
                <a:lnTo>
                  <a:pt x="0" y="1820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4435" y="8204048"/>
            <a:ext cx="2483988" cy="2456890"/>
          </a:xfrm>
          <a:custGeom>
            <a:avLst/>
            <a:gdLst/>
            <a:ahLst/>
            <a:cxnLst/>
            <a:rect l="l" t="t" r="r" b="b"/>
            <a:pathLst>
              <a:path w="2483988" h="2456890">
                <a:moveTo>
                  <a:pt x="0" y="0"/>
                </a:moveTo>
                <a:lnTo>
                  <a:pt x="2483988" y="0"/>
                </a:lnTo>
                <a:lnTo>
                  <a:pt x="2483988" y="2456890"/>
                </a:lnTo>
                <a:lnTo>
                  <a:pt x="0" y="2456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Cím 1"/>
          <p:cNvSpPr txBox="1">
            <a:spLocks/>
          </p:cNvSpPr>
          <p:nvPr/>
        </p:nvSpPr>
        <p:spPr>
          <a:xfrm>
            <a:off x="2120790" y="2984503"/>
            <a:ext cx="7633742" cy="14921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74310"/>
            <a:ext cx="6476998" cy="486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4887129"/>
            <a:ext cx="6852506" cy="514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zövegdoboz 22"/>
          <p:cNvSpPr txBox="1"/>
          <p:nvPr/>
        </p:nvSpPr>
        <p:spPr>
          <a:xfrm>
            <a:off x="2274462" y="6954420"/>
            <a:ext cx="352839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Orczy </a:t>
            </a:r>
            <a:r>
              <a:rPr lang="hu-HU" dirty="0" err="1"/>
              <a:t>Castle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2954702" y="4208566"/>
            <a:ext cx="273630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Mátra Museum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00795" y="6886647"/>
            <a:ext cx="2743200" cy="3525824"/>
          </a:xfrm>
          <a:custGeom>
            <a:avLst/>
            <a:gdLst/>
            <a:ahLst/>
            <a:cxnLst/>
            <a:rect l="l" t="t" r="r" b="b"/>
            <a:pathLst>
              <a:path w="2615396" h="3473686">
                <a:moveTo>
                  <a:pt x="0" y="0"/>
                </a:moveTo>
                <a:lnTo>
                  <a:pt x="2615396" y="0"/>
                </a:lnTo>
                <a:lnTo>
                  <a:pt x="2615396" y="3473686"/>
                </a:lnTo>
                <a:lnTo>
                  <a:pt x="0" y="3473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5564027">
            <a:off x="15215958" y="-111791"/>
            <a:ext cx="3925452" cy="3041279"/>
          </a:xfrm>
          <a:custGeom>
            <a:avLst/>
            <a:gdLst/>
            <a:ahLst/>
            <a:cxnLst/>
            <a:rect l="l" t="t" r="r" b="b"/>
            <a:pathLst>
              <a:path w="2389368" h="2057400">
                <a:moveTo>
                  <a:pt x="0" y="0"/>
                </a:moveTo>
                <a:lnTo>
                  <a:pt x="2389369" y="0"/>
                </a:lnTo>
                <a:lnTo>
                  <a:pt x="238936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"/>
            <a:ext cx="5334000" cy="354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94" y="505829"/>
            <a:ext cx="5470381" cy="407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2" y="3997692"/>
            <a:ext cx="3594720" cy="540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59" y="5459166"/>
            <a:ext cx="5791200" cy="38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Szövegdoboz 20"/>
          <p:cNvSpPr txBox="1"/>
          <p:nvPr/>
        </p:nvSpPr>
        <p:spPr>
          <a:xfrm>
            <a:off x="1105588" y="3997692"/>
            <a:ext cx="373242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Saint </a:t>
            </a:r>
            <a:r>
              <a:rPr lang="hu-HU" dirty="0" err="1"/>
              <a:t>Orban</a:t>
            </a:r>
            <a:r>
              <a:rPr lang="hu-HU" dirty="0"/>
              <a:t> </a:t>
            </a:r>
            <a:r>
              <a:rPr lang="hu-HU" dirty="0" err="1"/>
              <a:t>Church</a:t>
            </a:r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602708" y="4638428"/>
            <a:ext cx="412935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Saint Bertalan </a:t>
            </a:r>
            <a:r>
              <a:rPr lang="hu-HU" dirty="0" err="1"/>
              <a:t>Church</a:t>
            </a:r>
            <a:endParaRPr lang="hu-HU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4413971" y="9510968"/>
            <a:ext cx="444280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 err="1"/>
              <a:t>Franciscan</a:t>
            </a:r>
            <a:r>
              <a:rPr lang="hu-HU" dirty="0"/>
              <a:t> </a:t>
            </a:r>
            <a:r>
              <a:rPr lang="hu-HU" dirty="0" err="1"/>
              <a:t>Parish</a:t>
            </a:r>
            <a:r>
              <a:rPr lang="hu-HU" dirty="0"/>
              <a:t> </a:t>
            </a:r>
            <a:r>
              <a:rPr lang="hu-HU" dirty="0" err="1"/>
              <a:t>Church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1700837" y="9420085"/>
            <a:ext cx="394682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200"/>
              </a:lnSpc>
              <a:spcBef>
                <a:spcPct val="0"/>
              </a:spcBef>
              <a:defRPr sz="3000">
                <a:solidFill>
                  <a:srgbClr val="225470"/>
                </a:solidFill>
                <a:latin typeface="Glacial Indifference"/>
                <a:ea typeface="Glacial Indifference"/>
                <a:cs typeface="Glacial Indifference"/>
              </a:defRPr>
            </a:lvl1pPr>
          </a:lstStyle>
          <a:p>
            <a:r>
              <a:rPr lang="hu-HU" dirty="0"/>
              <a:t>Gyöngyös </a:t>
            </a:r>
            <a:r>
              <a:rPr lang="hu-HU" dirty="0" err="1"/>
              <a:t>Synagogue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943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351</Words>
  <Application>Microsoft Office PowerPoint</Application>
  <PresentationFormat>Custom</PresentationFormat>
  <Paragraphs>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Brittany</vt:lpstr>
      <vt:lpstr>Glacial Indifference</vt:lpstr>
      <vt:lpstr>Arial</vt:lpstr>
      <vt:lpstr>Calibri</vt:lpstr>
      <vt:lpstr>Sifonn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Felhasználó</dc:creator>
  <cp:lastModifiedBy>Nada Jeličić</cp:lastModifiedBy>
  <cp:revision>27</cp:revision>
  <dcterms:created xsi:type="dcterms:W3CDTF">2006-08-16T00:00:00Z</dcterms:created>
  <dcterms:modified xsi:type="dcterms:W3CDTF">2026-03-25T12:32:27Z</dcterms:modified>
  <dc:identifier>DAG5_JRGYOQ</dc:identifier>
</cp:coreProperties>
</file>