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9"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48" d="100"/>
          <a:sy n="48" d="100"/>
        </p:scale>
        <p:origin x="-12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hr-HR" smtClean="0"/>
              <a:t>Uredite stil naslova matrice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Uredite stil podnaslova matrice</a:t>
            </a:r>
            <a:endParaRPr lang="en-US" dirty="0"/>
          </a:p>
        </p:txBody>
      </p:sp>
      <p:sp>
        <p:nvSpPr>
          <p:cNvPr id="4" name="Date Placeholder 3"/>
          <p:cNvSpPr>
            <a:spLocks noGrp="1"/>
          </p:cNvSpPr>
          <p:nvPr>
            <p:ph type="dt" sz="half" idx="10"/>
          </p:nvPr>
        </p:nvSpPr>
        <p:spPr/>
        <p:txBody>
          <a:bodyPr/>
          <a:lstStyle/>
          <a:p>
            <a:fld id="{9FABB131-553F-4380-82C9-1552C89E5C4F}" type="datetimeFigureOut">
              <a:rPr lang="hr-HR" smtClean="0"/>
              <a:t>26.3.2020.</a:t>
            </a:fld>
            <a:endParaRPr lang="hr-HR"/>
          </a:p>
        </p:txBody>
      </p:sp>
      <p:sp>
        <p:nvSpPr>
          <p:cNvPr id="5" name="Footer Placeholder 4"/>
          <p:cNvSpPr>
            <a:spLocks noGrp="1"/>
          </p:cNvSpPr>
          <p:nvPr>
            <p:ph type="ftr" sz="quarter" idx="11"/>
          </p:nvPr>
        </p:nvSpPr>
        <p:spPr/>
        <p:txBody>
          <a:bodyPr/>
          <a:lstStyle/>
          <a:p>
            <a:endParaRPr lang="hr-H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50F2DB1-AD76-4C56-9E0C-17B63129A1DF}" type="slidenum">
              <a:rPr lang="hr-HR" smtClean="0"/>
              <a:t>‹#›</a:t>
            </a:fld>
            <a:endParaRPr lang="hr-HR"/>
          </a:p>
        </p:txBody>
      </p:sp>
    </p:spTree>
    <p:extLst>
      <p:ext uri="{BB962C8B-B14F-4D97-AF65-F5344CB8AC3E}">
        <p14:creationId xmlns:p14="http://schemas.microsoft.com/office/powerpoint/2010/main" val="3779265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hr-HR" smtClean="0"/>
              <a:t>Uredite stil naslova matrice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9FABB131-553F-4380-82C9-1552C89E5C4F}" type="datetimeFigureOut">
              <a:rPr lang="hr-HR" smtClean="0"/>
              <a:t>26.3.2020.</a:t>
            </a:fld>
            <a:endParaRPr lang="hr-HR"/>
          </a:p>
        </p:txBody>
      </p:sp>
      <p:sp>
        <p:nvSpPr>
          <p:cNvPr id="5" name="Footer Placeholder 4"/>
          <p:cNvSpPr>
            <a:spLocks noGrp="1"/>
          </p:cNvSpPr>
          <p:nvPr>
            <p:ph type="ftr" sz="quarter" idx="11"/>
          </p:nvPr>
        </p:nvSpPr>
        <p:spPr/>
        <p:txBody>
          <a:bodyPr/>
          <a:lstStyle/>
          <a:p>
            <a:endParaRPr lang="hr-H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50F2DB1-AD76-4C56-9E0C-17B63129A1DF}" type="slidenum">
              <a:rPr lang="hr-HR" smtClean="0"/>
              <a:t>‹#›</a:t>
            </a:fld>
            <a:endParaRPr lang="hr-HR"/>
          </a:p>
        </p:txBody>
      </p:sp>
    </p:spTree>
    <p:extLst>
      <p:ext uri="{BB962C8B-B14F-4D97-AF65-F5344CB8AC3E}">
        <p14:creationId xmlns:p14="http://schemas.microsoft.com/office/powerpoint/2010/main" val="540749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r-HR" smtClean="0"/>
              <a:t>Uredite stil naslova matrice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smtClean="0"/>
              <a:t>Uredite stilove teksta matrice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9FABB131-553F-4380-82C9-1552C89E5C4F}" type="datetimeFigureOut">
              <a:rPr lang="hr-HR" smtClean="0"/>
              <a:t>26.3.2020.</a:t>
            </a:fld>
            <a:endParaRPr lang="hr-HR"/>
          </a:p>
        </p:txBody>
      </p:sp>
      <p:sp>
        <p:nvSpPr>
          <p:cNvPr id="5" name="Footer Placeholder 4"/>
          <p:cNvSpPr>
            <a:spLocks noGrp="1"/>
          </p:cNvSpPr>
          <p:nvPr>
            <p:ph type="ftr" sz="quarter" idx="11"/>
          </p:nvPr>
        </p:nvSpPr>
        <p:spPr/>
        <p:txBody>
          <a:bodyPr/>
          <a:lstStyle/>
          <a:p>
            <a:endParaRPr lang="hr-H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50F2DB1-AD76-4C56-9E0C-17B63129A1DF}" type="slidenum">
              <a:rPr lang="hr-HR" smtClean="0"/>
              <a:t>‹#›</a:t>
            </a:fld>
            <a:endParaRPr lang="hr-H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82775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hr-HR" smtClean="0"/>
              <a:t>Uredite stil naslova matrice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r-HR" smtClean="0"/>
              <a:t>Uredite stilove teksta matrice</a:t>
            </a:r>
          </a:p>
        </p:txBody>
      </p:sp>
      <p:sp>
        <p:nvSpPr>
          <p:cNvPr id="5" name="Date Placeholder 4"/>
          <p:cNvSpPr>
            <a:spLocks noGrp="1"/>
          </p:cNvSpPr>
          <p:nvPr>
            <p:ph type="dt" sz="half" idx="10"/>
          </p:nvPr>
        </p:nvSpPr>
        <p:spPr/>
        <p:txBody>
          <a:bodyPr/>
          <a:lstStyle/>
          <a:p>
            <a:fld id="{9FABB131-553F-4380-82C9-1552C89E5C4F}" type="datetimeFigureOut">
              <a:rPr lang="hr-HR" smtClean="0"/>
              <a:t>26.3.2020.</a:t>
            </a:fld>
            <a:endParaRPr lang="hr-HR"/>
          </a:p>
        </p:txBody>
      </p:sp>
      <p:sp>
        <p:nvSpPr>
          <p:cNvPr id="6" name="Footer Placeholder 5"/>
          <p:cNvSpPr>
            <a:spLocks noGrp="1"/>
          </p:cNvSpPr>
          <p:nvPr>
            <p:ph type="ftr" sz="quarter" idx="11"/>
          </p:nvPr>
        </p:nvSpPr>
        <p:spPr/>
        <p:txBody>
          <a:bodyPr/>
          <a:lstStyle/>
          <a:p>
            <a:endParaRPr lang="hr-H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50F2DB1-AD76-4C56-9E0C-17B63129A1DF}" type="slidenum">
              <a:rPr lang="hr-HR" smtClean="0"/>
              <a:t>‹#›</a:t>
            </a:fld>
            <a:endParaRPr lang="hr-HR"/>
          </a:p>
        </p:txBody>
      </p:sp>
    </p:spTree>
    <p:extLst>
      <p:ext uri="{BB962C8B-B14F-4D97-AF65-F5344CB8AC3E}">
        <p14:creationId xmlns:p14="http://schemas.microsoft.com/office/powerpoint/2010/main" val="2379064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citata">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r-HR" smtClean="0"/>
              <a:t>Uredite stil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smtClean="0"/>
              <a:t>Uredite stilove teksta matrice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r-HR" smtClean="0"/>
              <a:t>Uredite stilove teksta matrice</a:t>
            </a:r>
          </a:p>
        </p:txBody>
      </p:sp>
      <p:sp>
        <p:nvSpPr>
          <p:cNvPr id="5" name="Date Placeholder 4"/>
          <p:cNvSpPr>
            <a:spLocks noGrp="1"/>
          </p:cNvSpPr>
          <p:nvPr>
            <p:ph type="dt" sz="half" idx="10"/>
          </p:nvPr>
        </p:nvSpPr>
        <p:spPr/>
        <p:txBody>
          <a:bodyPr/>
          <a:lstStyle/>
          <a:p>
            <a:fld id="{9FABB131-553F-4380-82C9-1552C89E5C4F}" type="datetimeFigureOut">
              <a:rPr lang="hr-HR" smtClean="0"/>
              <a:t>26.3.2020.</a:t>
            </a:fld>
            <a:endParaRPr lang="hr-HR"/>
          </a:p>
        </p:txBody>
      </p:sp>
      <p:sp>
        <p:nvSpPr>
          <p:cNvPr id="6" name="Footer Placeholder 5"/>
          <p:cNvSpPr>
            <a:spLocks noGrp="1"/>
          </p:cNvSpPr>
          <p:nvPr>
            <p:ph type="ftr" sz="quarter" idx="11"/>
          </p:nvPr>
        </p:nvSpPr>
        <p:spPr/>
        <p:txBody>
          <a:bodyPr/>
          <a:lstStyle/>
          <a:p>
            <a:endParaRPr lang="hr-H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50F2DB1-AD76-4C56-9E0C-17B63129A1DF}" type="slidenum">
              <a:rPr lang="hr-HR" smtClean="0"/>
              <a:t>‹#›</a:t>
            </a:fld>
            <a:endParaRPr lang="hr-H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7488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ili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hr-HR" smtClean="0"/>
              <a:t>Uredite stil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smtClean="0"/>
              <a:t>Uredite stilove teksta matrice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r-HR" smtClean="0"/>
              <a:t>Uredite stilove teksta matrice</a:t>
            </a:r>
          </a:p>
        </p:txBody>
      </p:sp>
      <p:sp>
        <p:nvSpPr>
          <p:cNvPr id="5" name="Date Placeholder 4"/>
          <p:cNvSpPr>
            <a:spLocks noGrp="1"/>
          </p:cNvSpPr>
          <p:nvPr>
            <p:ph type="dt" sz="half" idx="10"/>
          </p:nvPr>
        </p:nvSpPr>
        <p:spPr/>
        <p:txBody>
          <a:bodyPr/>
          <a:lstStyle/>
          <a:p>
            <a:fld id="{9FABB131-553F-4380-82C9-1552C89E5C4F}" type="datetimeFigureOut">
              <a:rPr lang="hr-HR" smtClean="0"/>
              <a:t>26.3.2020.</a:t>
            </a:fld>
            <a:endParaRPr lang="hr-HR"/>
          </a:p>
        </p:txBody>
      </p:sp>
      <p:sp>
        <p:nvSpPr>
          <p:cNvPr id="6" name="Footer Placeholder 5"/>
          <p:cNvSpPr>
            <a:spLocks noGrp="1"/>
          </p:cNvSpPr>
          <p:nvPr>
            <p:ph type="ftr" sz="quarter" idx="11"/>
          </p:nvPr>
        </p:nvSpPr>
        <p:spPr/>
        <p:txBody>
          <a:bodyPr/>
          <a:lstStyle/>
          <a:p>
            <a:endParaRPr lang="hr-H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50F2DB1-AD76-4C56-9E0C-17B63129A1DF}" type="slidenum">
              <a:rPr lang="hr-HR" smtClean="0"/>
              <a:t>‹#›</a:t>
            </a:fld>
            <a:endParaRPr lang="hr-HR"/>
          </a:p>
        </p:txBody>
      </p:sp>
    </p:spTree>
    <p:extLst>
      <p:ext uri="{BB962C8B-B14F-4D97-AF65-F5344CB8AC3E}">
        <p14:creationId xmlns:p14="http://schemas.microsoft.com/office/powerpoint/2010/main" val="1998641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Vertical Text Placeholder 2"/>
          <p:cNvSpPr>
            <a:spLocks noGrp="1"/>
          </p:cNvSpPr>
          <p:nvPr>
            <p:ph type="body" orient="vert" idx="1"/>
          </p:nvPr>
        </p:nvSpPr>
        <p:spPr/>
        <p:txBody>
          <a:bodyPr vert="eaVert" ancho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9FABB131-553F-4380-82C9-1552C89E5C4F}" type="datetimeFigureOut">
              <a:rPr lang="hr-HR" smtClean="0"/>
              <a:t>26.3.2020.</a:t>
            </a:fld>
            <a:endParaRPr lang="hr-HR"/>
          </a:p>
        </p:txBody>
      </p:sp>
      <p:sp>
        <p:nvSpPr>
          <p:cNvPr id="5" name="Footer Placeholder 4"/>
          <p:cNvSpPr>
            <a:spLocks noGrp="1"/>
          </p:cNvSpPr>
          <p:nvPr>
            <p:ph type="ftr" sz="quarter" idx="11"/>
          </p:nvPr>
        </p:nvSpPr>
        <p:spPr/>
        <p:txBody>
          <a:bodyPr/>
          <a:lstStyle/>
          <a:p>
            <a:endParaRPr lang="hr-H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50F2DB1-AD76-4C56-9E0C-17B63129A1DF}" type="slidenum">
              <a:rPr lang="hr-HR" smtClean="0"/>
              <a:t>‹#›</a:t>
            </a:fld>
            <a:endParaRPr lang="hr-HR"/>
          </a:p>
        </p:txBody>
      </p:sp>
    </p:spTree>
    <p:extLst>
      <p:ext uri="{BB962C8B-B14F-4D97-AF65-F5344CB8AC3E}">
        <p14:creationId xmlns:p14="http://schemas.microsoft.com/office/powerpoint/2010/main" val="2609525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hr-HR" smtClean="0"/>
              <a:t>Uredite stil naslova matrice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9FABB131-553F-4380-82C9-1552C89E5C4F}" type="datetimeFigureOut">
              <a:rPr lang="hr-HR" smtClean="0"/>
              <a:t>26.3.2020.</a:t>
            </a:fld>
            <a:endParaRPr lang="hr-HR"/>
          </a:p>
        </p:txBody>
      </p:sp>
      <p:sp>
        <p:nvSpPr>
          <p:cNvPr id="5" name="Footer Placeholder 4"/>
          <p:cNvSpPr>
            <a:spLocks noGrp="1"/>
          </p:cNvSpPr>
          <p:nvPr>
            <p:ph type="ftr" sz="quarter" idx="11"/>
          </p:nvPr>
        </p:nvSpPr>
        <p:spPr/>
        <p:txBody>
          <a:bodyPr/>
          <a:lstStyle/>
          <a:p>
            <a:endParaRPr lang="hr-H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50F2DB1-AD76-4C56-9E0C-17B63129A1DF}" type="slidenum">
              <a:rPr lang="hr-HR" smtClean="0"/>
              <a:t>‹#›</a:t>
            </a:fld>
            <a:endParaRPr lang="hr-HR"/>
          </a:p>
        </p:txBody>
      </p:sp>
    </p:spTree>
    <p:extLst>
      <p:ext uri="{BB962C8B-B14F-4D97-AF65-F5344CB8AC3E}">
        <p14:creationId xmlns:p14="http://schemas.microsoft.com/office/powerpoint/2010/main" val="3067912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hr-HR" smtClean="0"/>
              <a:t>Uredite stil naslova matrice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9FABB131-553F-4380-82C9-1552C89E5C4F}" type="datetimeFigureOut">
              <a:rPr lang="hr-HR" smtClean="0"/>
              <a:t>26.3.2020.</a:t>
            </a:fld>
            <a:endParaRPr lang="hr-HR"/>
          </a:p>
        </p:txBody>
      </p:sp>
      <p:sp>
        <p:nvSpPr>
          <p:cNvPr id="5" name="Footer Placeholder 4"/>
          <p:cNvSpPr>
            <a:spLocks noGrp="1"/>
          </p:cNvSpPr>
          <p:nvPr>
            <p:ph type="ftr" sz="quarter" idx="11"/>
          </p:nvPr>
        </p:nvSpPr>
        <p:spPr/>
        <p:txBody>
          <a:bodyPr/>
          <a:lstStyle/>
          <a:p>
            <a:endParaRPr lang="hr-H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50F2DB1-AD76-4C56-9E0C-17B63129A1DF}" type="slidenum">
              <a:rPr lang="hr-HR" smtClean="0"/>
              <a:t>‹#›</a:t>
            </a:fld>
            <a:endParaRPr lang="hr-HR"/>
          </a:p>
        </p:txBody>
      </p:sp>
    </p:spTree>
    <p:extLst>
      <p:ext uri="{BB962C8B-B14F-4D97-AF65-F5344CB8AC3E}">
        <p14:creationId xmlns:p14="http://schemas.microsoft.com/office/powerpoint/2010/main" val="1923698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hr-HR" smtClean="0"/>
              <a:t>Uredite stil naslova matrice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9FABB131-553F-4380-82C9-1552C89E5C4F}" type="datetimeFigureOut">
              <a:rPr lang="hr-HR" smtClean="0"/>
              <a:t>26.3.2020.</a:t>
            </a:fld>
            <a:endParaRPr lang="hr-HR"/>
          </a:p>
        </p:txBody>
      </p:sp>
      <p:sp>
        <p:nvSpPr>
          <p:cNvPr id="5" name="Footer Placeholder 4"/>
          <p:cNvSpPr>
            <a:spLocks noGrp="1"/>
          </p:cNvSpPr>
          <p:nvPr>
            <p:ph type="ftr" sz="quarter" idx="11"/>
          </p:nvPr>
        </p:nvSpPr>
        <p:spPr/>
        <p:txBody>
          <a:bodyPr/>
          <a:lstStyle/>
          <a:p>
            <a:endParaRPr lang="hr-H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50F2DB1-AD76-4C56-9E0C-17B63129A1DF}" type="slidenum">
              <a:rPr lang="hr-HR" smtClean="0"/>
              <a:t>‹#›</a:t>
            </a:fld>
            <a:endParaRPr lang="hr-HR"/>
          </a:p>
        </p:txBody>
      </p:sp>
    </p:spTree>
    <p:extLst>
      <p:ext uri="{BB962C8B-B14F-4D97-AF65-F5344CB8AC3E}">
        <p14:creationId xmlns:p14="http://schemas.microsoft.com/office/powerpoint/2010/main" val="1223425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Date Placeholder 4"/>
          <p:cNvSpPr>
            <a:spLocks noGrp="1"/>
          </p:cNvSpPr>
          <p:nvPr>
            <p:ph type="dt" sz="half" idx="10"/>
          </p:nvPr>
        </p:nvSpPr>
        <p:spPr/>
        <p:txBody>
          <a:bodyPr/>
          <a:lstStyle/>
          <a:p>
            <a:fld id="{9FABB131-553F-4380-82C9-1552C89E5C4F}" type="datetimeFigureOut">
              <a:rPr lang="hr-HR" smtClean="0"/>
              <a:t>26.3.2020.</a:t>
            </a:fld>
            <a:endParaRPr lang="hr-HR"/>
          </a:p>
        </p:txBody>
      </p:sp>
      <p:sp>
        <p:nvSpPr>
          <p:cNvPr id="6" name="Footer Placeholder 5"/>
          <p:cNvSpPr>
            <a:spLocks noGrp="1"/>
          </p:cNvSpPr>
          <p:nvPr>
            <p:ph type="ftr" sz="quarter" idx="11"/>
          </p:nvPr>
        </p:nvSpPr>
        <p:spPr/>
        <p:txBody>
          <a:bodyPr/>
          <a:lstStyle/>
          <a:p>
            <a:endParaRPr lang="hr-H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50F2DB1-AD76-4C56-9E0C-17B63129A1DF}" type="slidenum">
              <a:rPr lang="hr-HR" smtClean="0"/>
              <a:t>‹#›</a:t>
            </a:fld>
            <a:endParaRPr lang="hr-HR"/>
          </a:p>
        </p:txBody>
      </p:sp>
    </p:spTree>
    <p:extLst>
      <p:ext uri="{BB962C8B-B14F-4D97-AF65-F5344CB8AC3E}">
        <p14:creationId xmlns:p14="http://schemas.microsoft.com/office/powerpoint/2010/main" val="3539861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r-HR" smtClean="0"/>
              <a:t>Uredite stil naslova matrice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7" name="Date Placeholder 6"/>
          <p:cNvSpPr>
            <a:spLocks noGrp="1"/>
          </p:cNvSpPr>
          <p:nvPr>
            <p:ph type="dt" sz="half" idx="10"/>
          </p:nvPr>
        </p:nvSpPr>
        <p:spPr/>
        <p:txBody>
          <a:bodyPr/>
          <a:lstStyle/>
          <a:p>
            <a:fld id="{9FABB131-553F-4380-82C9-1552C89E5C4F}" type="datetimeFigureOut">
              <a:rPr lang="hr-HR" smtClean="0"/>
              <a:t>26.3.2020.</a:t>
            </a:fld>
            <a:endParaRPr lang="hr-HR"/>
          </a:p>
        </p:txBody>
      </p:sp>
      <p:sp>
        <p:nvSpPr>
          <p:cNvPr id="8" name="Footer Placeholder 7"/>
          <p:cNvSpPr>
            <a:spLocks noGrp="1"/>
          </p:cNvSpPr>
          <p:nvPr>
            <p:ph type="ftr" sz="quarter" idx="11"/>
          </p:nvPr>
        </p:nvSpPr>
        <p:spPr/>
        <p:txBody>
          <a:bodyPr/>
          <a:lstStyle/>
          <a:p>
            <a:endParaRPr lang="hr-H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50F2DB1-AD76-4C56-9E0C-17B63129A1DF}" type="slidenum">
              <a:rPr lang="hr-HR" smtClean="0"/>
              <a:t>‹#›</a:t>
            </a:fld>
            <a:endParaRPr lang="hr-HR"/>
          </a:p>
        </p:txBody>
      </p:sp>
    </p:spTree>
    <p:extLst>
      <p:ext uri="{BB962C8B-B14F-4D97-AF65-F5344CB8AC3E}">
        <p14:creationId xmlns:p14="http://schemas.microsoft.com/office/powerpoint/2010/main" val="2460547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Date Placeholder 2"/>
          <p:cNvSpPr>
            <a:spLocks noGrp="1"/>
          </p:cNvSpPr>
          <p:nvPr>
            <p:ph type="dt" sz="half" idx="10"/>
          </p:nvPr>
        </p:nvSpPr>
        <p:spPr/>
        <p:txBody>
          <a:bodyPr/>
          <a:lstStyle/>
          <a:p>
            <a:fld id="{9FABB131-553F-4380-82C9-1552C89E5C4F}" type="datetimeFigureOut">
              <a:rPr lang="hr-HR" smtClean="0"/>
              <a:t>26.3.2020.</a:t>
            </a:fld>
            <a:endParaRPr lang="hr-HR"/>
          </a:p>
        </p:txBody>
      </p:sp>
      <p:sp>
        <p:nvSpPr>
          <p:cNvPr id="4" name="Footer Placeholder 3"/>
          <p:cNvSpPr>
            <a:spLocks noGrp="1"/>
          </p:cNvSpPr>
          <p:nvPr>
            <p:ph type="ftr" sz="quarter" idx="11"/>
          </p:nvPr>
        </p:nvSpPr>
        <p:spPr/>
        <p:txBody>
          <a:bodyPr/>
          <a:lstStyle/>
          <a:p>
            <a:endParaRPr lang="hr-H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50F2DB1-AD76-4C56-9E0C-17B63129A1DF}" type="slidenum">
              <a:rPr lang="hr-HR" smtClean="0"/>
              <a:t>‹#›</a:t>
            </a:fld>
            <a:endParaRPr lang="hr-HR"/>
          </a:p>
        </p:txBody>
      </p:sp>
    </p:spTree>
    <p:extLst>
      <p:ext uri="{BB962C8B-B14F-4D97-AF65-F5344CB8AC3E}">
        <p14:creationId xmlns:p14="http://schemas.microsoft.com/office/powerpoint/2010/main" val="1650071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ABB131-553F-4380-82C9-1552C89E5C4F}" type="datetimeFigureOut">
              <a:rPr lang="hr-HR" smtClean="0"/>
              <a:t>26.3.2020.</a:t>
            </a:fld>
            <a:endParaRPr lang="hr-HR"/>
          </a:p>
        </p:txBody>
      </p:sp>
      <p:sp>
        <p:nvSpPr>
          <p:cNvPr id="3" name="Footer Placeholder 2"/>
          <p:cNvSpPr>
            <a:spLocks noGrp="1"/>
          </p:cNvSpPr>
          <p:nvPr>
            <p:ph type="ftr" sz="quarter" idx="11"/>
          </p:nvPr>
        </p:nvSpPr>
        <p:spPr/>
        <p:txBody>
          <a:bodyPr/>
          <a:lstStyle/>
          <a:p>
            <a:endParaRPr lang="hr-H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50F2DB1-AD76-4C56-9E0C-17B63129A1DF}" type="slidenum">
              <a:rPr lang="hr-HR" smtClean="0"/>
              <a:t>‹#›</a:t>
            </a:fld>
            <a:endParaRPr lang="hr-HR"/>
          </a:p>
        </p:txBody>
      </p:sp>
    </p:spTree>
    <p:extLst>
      <p:ext uri="{BB962C8B-B14F-4D97-AF65-F5344CB8AC3E}">
        <p14:creationId xmlns:p14="http://schemas.microsoft.com/office/powerpoint/2010/main" val="1720850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hr-HR" smtClean="0"/>
              <a:t>Uredite stil naslova matrice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9FABB131-553F-4380-82C9-1552C89E5C4F}" type="datetimeFigureOut">
              <a:rPr lang="hr-HR" smtClean="0"/>
              <a:t>26.3.2020.</a:t>
            </a:fld>
            <a:endParaRPr lang="hr-HR"/>
          </a:p>
        </p:txBody>
      </p:sp>
      <p:sp>
        <p:nvSpPr>
          <p:cNvPr id="6" name="Footer Placeholder 5"/>
          <p:cNvSpPr>
            <a:spLocks noGrp="1"/>
          </p:cNvSpPr>
          <p:nvPr>
            <p:ph type="ftr" sz="quarter" idx="11"/>
          </p:nvPr>
        </p:nvSpPr>
        <p:spPr/>
        <p:txBody>
          <a:bodyPr/>
          <a:lstStyle/>
          <a:p>
            <a:endParaRPr lang="hr-H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50F2DB1-AD76-4C56-9E0C-17B63129A1DF}" type="slidenum">
              <a:rPr lang="hr-HR" smtClean="0"/>
              <a:t>‹#›</a:t>
            </a:fld>
            <a:endParaRPr lang="hr-HR"/>
          </a:p>
        </p:txBody>
      </p:sp>
    </p:spTree>
    <p:extLst>
      <p:ext uri="{BB962C8B-B14F-4D97-AF65-F5344CB8AC3E}">
        <p14:creationId xmlns:p14="http://schemas.microsoft.com/office/powerpoint/2010/main" val="2891909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hr-HR" smtClean="0"/>
              <a:t>Uredite stil naslova matrice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smtClean="0"/>
              <a:t>Kliknite ikonu da biste dodali  sliku</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9FABB131-553F-4380-82C9-1552C89E5C4F}" type="datetimeFigureOut">
              <a:rPr lang="hr-HR" smtClean="0"/>
              <a:t>26.3.2020.</a:t>
            </a:fld>
            <a:endParaRPr lang="hr-HR"/>
          </a:p>
        </p:txBody>
      </p:sp>
      <p:sp>
        <p:nvSpPr>
          <p:cNvPr id="6" name="Footer Placeholder 5"/>
          <p:cNvSpPr>
            <a:spLocks noGrp="1"/>
          </p:cNvSpPr>
          <p:nvPr>
            <p:ph type="ftr" sz="quarter" idx="11"/>
          </p:nvPr>
        </p:nvSpPr>
        <p:spPr/>
        <p:txBody>
          <a:bodyPr/>
          <a:lstStyle/>
          <a:p>
            <a:endParaRPr lang="hr-H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50F2DB1-AD76-4C56-9E0C-17B63129A1DF}" type="slidenum">
              <a:rPr lang="hr-HR" smtClean="0"/>
              <a:t>‹#›</a:t>
            </a:fld>
            <a:endParaRPr lang="hr-HR"/>
          </a:p>
        </p:txBody>
      </p:sp>
    </p:spTree>
    <p:extLst>
      <p:ext uri="{BB962C8B-B14F-4D97-AF65-F5344CB8AC3E}">
        <p14:creationId xmlns:p14="http://schemas.microsoft.com/office/powerpoint/2010/main" val="275125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hr-HR" smtClean="0"/>
              <a:t>Uredite stil naslova matrice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FABB131-553F-4380-82C9-1552C89E5C4F}" type="datetimeFigureOut">
              <a:rPr lang="hr-HR" smtClean="0"/>
              <a:t>26.3.2020.</a:t>
            </a:fld>
            <a:endParaRPr lang="hr-H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hr-H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50F2DB1-AD76-4C56-9E0C-17B63129A1DF}" type="slidenum">
              <a:rPr lang="hr-HR" smtClean="0"/>
              <a:t>‹#›</a:t>
            </a:fld>
            <a:endParaRPr lang="hr-HR"/>
          </a:p>
        </p:txBody>
      </p:sp>
    </p:spTree>
    <p:extLst>
      <p:ext uri="{BB962C8B-B14F-4D97-AF65-F5344CB8AC3E}">
        <p14:creationId xmlns:p14="http://schemas.microsoft.com/office/powerpoint/2010/main" val="2714119534"/>
      </p:ext>
    </p:extLst>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 id="2147483811" r:id="rId12"/>
    <p:sldLayoutId id="2147483812" r:id="rId13"/>
    <p:sldLayoutId id="2147483813" r:id="rId14"/>
    <p:sldLayoutId id="2147483814" r:id="rId15"/>
    <p:sldLayoutId id="2147483815"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normAutofit/>
          </a:bodyPr>
          <a:lstStyle/>
          <a:p>
            <a:r>
              <a:rPr lang="hr-HR" sz="8000" b="1" dirty="0" smtClean="0">
                <a:solidFill>
                  <a:schemeClr val="accent1">
                    <a:lumMod val="75000"/>
                  </a:schemeClr>
                </a:solidFill>
              </a:rPr>
              <a:t>Internet bonton</a:t>
            </a:r>
            <a:endParaRPr lang="hr-HR" sz="8000" b="1" dirty="0">
              <a:solidFill>
                <a:schemeClr val="accent1">
                  <a:lumMod val="75000"/>
                </a:schemeClr>
              </a:solidFill>
            </a:endParaRPr>
          </a:p>
        </p:txBody>
      </p:sp>
      <p:sp>
        <p:nvSpPr>
          <p:cNvPr id="3" name="Podnaslov 2"/>
          <p:cNvSpPr>
            <a:spLocks noGrp="1"/>
          </p:cNvSpPr>
          <p:nvPr>
            <p:ph type="subTitle" idx="1"/>
          </p:nvPr>
        </p:nvSpPr>
        <p:spPr>
          <a:xfrm>
            <a:off x="2679365" y="4776700"/>
            <a:ext cx="8915399" cy="1126283"/>
          </a:xfrm>
        </p:spPr>
        <p:txBody>
          <a:bodyPr>
            <a:normAutofit/>
          </a:bodyPr>
          <a:lstStyle/>
          <a:p>
            <a:r>
              <a:rPr lang="hr-HR" sz="4000" dirty="0" smtClean="0">
                <a:solidFill>
                  <a:schemeClr val="accent1">
                    <a:lumMod val="75000"/>
                  </a:schemeClr>
                </a:solidFill>
              </a:rPr>
              <a:t>Pravila ponašanja na internetu</a:t>
            </a:r>
            <a:endParaRPr lang="hr-HR" sz="4000" dirty="0">
              <a:solidFill>
                <a:schemeClr val="accent1">
                  <a:lumMod val="75000"/>
                </a:schemeClr>
              </a:solidFill>
            </a:endParaRPr>
          </a:p>
        </p:txBody>
      </p:sp>
    </p:spTree>
    <p:extLst>
      <p:ext uri="{BB962C8B-B14F-4D97-AF65-F5344CB8AC3E}">
        <p14:creationId xmlns:p14="http://schemas.microsoft.com/office/powerpoint/2010/main" val="1643434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sz="4000" dirty="0" smtClean="0">
                <a:solidFill>
                  <a:schemeClr val="accent1">
                    <a:lumMod val="75000"/>
                  </a:schemeClr>
                </a:solidFill>
              </a:rPr>
              <a:t>15. DOBRO ISTRAŽI</a:t>
            </a:r>
            <a:r>
              <a:rPr lang="hr-HR" sz="4000" dirty="0" smtClean="0"/>
              <a:t/>
            </a:r>
            <a:br>
              <a:rPr lang="hr-HR" sz="4000" dirty="0" smtClean="0"/>
            </a:br>
            <a:r>
              <a:rPr lang="hr-HR" sz="2000" dirty="0" smtClean="0">
                <a:solidFill>
                  <a:schemeClr val="tx1"/>
                </a:solidFill>
              </a:rPr>
              <a:t>Internet je prepun informacija, ali mnoge su zapravo netočne. Ako želiš raspravljati o nekoj temi, uvijek temu dobro istraži u pouzdanim izvorima.</a:t>
            </a:r>
            <a:endParaRPr lang="hr-HR" sz="2000" dirty="0">
              <a:solidFill>
                <a:schemeClr val="tx1"/>
              </a:solidFill>
            </a:endParaRPr>
          </a:p>
        </p:txBody>
      </p:sp>
      <p:sp>
        <p:nvSpPr>
          <p:cNvPr id="3" name="Rezervirano mjesto sadržaja 2"/>
          <p:cNvSpPr>
            <a:spLocks noGrp="1"/>
          </p:cNvSpPr>
          <p:nvPr>
            <p:ph idx="1"/>
          </p:nvPr>
        </p:nvSpPr>
        <p:spPr>
          <a:xfrm>
            <a:off x="2592925" y="2107842"/>
            <a:ext cx="8915400" cy="3777622"/>
          </a:xfrm>
        </p:spPr>
        <p:txBody>
          <a:bodyPr>
            <a:normAutofit/>
          </a:bodyPr>
          <a:lstStyle/>
          <a:p>
            <a:pPr marL="0" indent="0">
              <a:buNone/>
            </a:pPr>
            <a:r>
              <a:rPr lang="hr-HR" sz="3600" dirty="0" smtClean="0">
                <a:solidFill>
                  <a:schemeClr val="accent1">
                    <a:lumMod val="75000"/>
                  </a:schemeClr>
                </a:solidFill>
              </a:rPr>
              <a:t>16. POMOZI POČETNICIMA</a:t>
            </a:r>
          </a:p>
          <a:p>
            <a:pPr marL="0" indent="0">
              <a:buNone/>
            </a:pPr>
            <a:r>
              <a:rPr lang="hr-HR" dirty="0" smtClean="0">
                <a:solidFill>
                  <a:schemeClr val="tx1"/>
                </a:solidFill>
              </a:rPr>
              <a:t>Budi strpljiv i pomozi onima koji o internetu i računalima znaju manje od tebe. Zapamti, svatko je krenuo u svijet računala kao početnik.</a:t>
            </a:r>
            <a:endParaRPr lang="hr-HR" dirty="0">
              <a:solidFill>
                <a:schemeClr val="tx1"/>
              </a:solidFill>
            </a:endParaRPr>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12305" y="3523529"/>
            <a:ext cx="4513509" cy="311432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22143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a:xfrm>
            <a:off x="888643" y="1232914"/>
            <a:ext cx="9173535" cy="4730003"/>
          </a:xfrm>
        </p:spPr>
        <p:txBody>
          <a:bodyPr>
            <a:noAutofit/>
          </a:bodyPr>
          <a:lstStyle/>
          <a:p>
            <a:r>
              <a:rPr lang="hr-HR" sz="3200" b="1" dirty="0" smtClean="0">
                <a:solidFill>
                  <a:srgbClr val="002060"/>
                </a:solidFill>
              </a:rPr>
              <a:t>Zlatno pravilo:</a:t>
            </a:r>
            <a:br>
              <a:rPr lang="hr-HR" sz="3200" b="1" dirty="0" smtClean="0">
                <a:solidFill>
                  <a:srgbClr val="002060"/>
                </a:solidFill>
              </a:rPr>
            </a:br>
            <a:r>
              <a:rPr lang="hr-HR" sz="3200" dirty="0" smtClean="0">
                <a:solidFill>
                  <a:srgbClr val="002060"/>
                </a:solidFill>
              </a:rPr>
              <a:t>„Ne radi drugima ono što ne želiš da tebi drugi rade!”</a:t>
            </a:r>
            <a:br>
              <a:rPr lang="hr-HR" sz="3200" dirty="0" smtClean="0">
                <a:solidFill>
                  <a:srgbClr val="002060"/>
                </a:solidFill>
              </a:rPr>
            </a:br>
            <a:r>
              <a:rPr lang="hr-HR" sz="3200" dirty="0">
                <a:solidFill>
                  <a:srgbClr val="002060"/>
                </a:solidFill>
              </a:rPr>
              <a:t/>
            </a:r>
            <a:br>
              <a:rPr lang="hr-HR" sz="3200" dirty="0">
                <a:solidFill>
                  <a:srgbClr val="002060"/>
                </a:solidFill>
              </a:rPr>
            </a:br>
            <a:r>
              <a:rPr lang="hr-HR" sz="3200" dirty="0" smtClean="0">
                <a:solidFill>
                  <a:srgbClr val="002060"/>
                </a:solidFill>
              </a:rPr>
              <a:t>„Tehnologija  nema savjesti,</a:t>
            </a:r>
            <a:br>
              <a:rPr lang="hr-HR" sz="3200" dirty="0" smtClean="0">
                <a:solidFill>
                  <a:srgbClr val="002060"/>
                </a:solidFill>
              </a:rPr>
            </a:br>
            <a:r>
              <a:rPr lang="hr-HR" sz="3200" dirty="0" smtClean="0">
                <a:solidFill>
                  <a:srgbClr val="002060"/>
                </a:solidFill>
              </a:rPr>
              <a:t> a </a:t>
            </a:r>
            <a:r>
              <a:rPr lang="hr-HR" sz="3200" b="1" dirty="0" smtClean="0">
                <a:solidFill>
                  <a:srgbClr val="002060"/>
                </a:solidFill>
              </a:rPr>
              <a:t>čovjek</a:t>
            </a:r>
            <a:r>
              <a:rPr lang="hr-HR" sz="3200" dirty="0" smtClean="0">
                <a:solidFill>
                  <a:srgbClr val="002060"/>
                </a:solidFill>
              </a:rPr>
              <a:t> bi je morao imati.”</a:t>
            </a:r>
            <a:br>
              <a:rPr lang="hr-HR" sz="3200" dirty="0" smtClean="0">
                <a:solidFill>
                  <a:srgbClr val="002060"/>
                </a:solidFill>
              </a:rPr>
            </a:br>
            <a:r>
              <a:rPr lang="hr-HR" sz="3200" dirty="0" smtClean="0">
                <a:solidFill>
                  <a:srgbClr val="002060"/>
                </a:solidFill>
              </a:rPr>
              <a:t>                                 </a:t>
            </a:r>
            <a:r>
              <a:rPr lang="hr-HR" sz="1600" dirty="0" smtClean="0">
                <a:solidFill>
                  <a:schemeClr val="tx1"/>
                </a:solidFill>
              </a:rPr>
              <a:t>Valentin Pozaić</a:t>
            </a:r>
            <a:r>
              <a:rPr lang="hr-HR" sz="3200" dirty="0" smtClean="0">
                <a:solidFill>
                  <a:srgbClr val="002060"/>
                </a:solidFill>
              </a:rPr>
              <a:t/>
            </a:r>
            <a:br>
              <a:rPr lang="hr-HR" sz="3200" dirty="0" smtClean="0">
                <a:solidFill>
                  <a:srgbClr val="002060"/>
                </a:solidFill>
              </a:rPr>
            </a:br>
            <a:endParaRPr lang="hr-HR" sz="8000" dirty="0">
              <a:solidFill>
                <a:srgbClr val="002060"/>
              </a:solidFill>
            </a:endParaRPr>
          </a:p>
        </p:txBody>
      </p:sp>
      <p:pic>
        <p:nvPicPr>
          <p:cNvPr id="2" name="Slika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2730" y="2489499"/>
            <a:ext cx="4382194" cy="4368501"/>
          </a:xfrm>
          <a:prstGeom prst="rect">
            <a:avLst/>
          </a:prstGeom>
          <a:ln>
            <a:noFill/>
          </a:ln>
          <a:effectLst>
            <a:outerShdw blurRad="292100" dist="139700" dir="2700000" algn="tl" rotWithShape="0">
              <a:srgbClr val="333333">
                <a:alpha val="65000"/>
              </a:srgbClr>
            </a:outerShdw>
          </a:effectLst>
        </p:spPr>
      </p:pic>
      <p:sp>
        <p:nvSpPr>
          <p:cNvPr id="3" name="Pravokutnik 2"/>
          <p:cNvSpPr/>
          <p:nvPr/>
        </p:nvSpPr>
        <p:spPr>
          <a:xfrm>
            <a:off x="167156" y="6060033"/>
            <a:ext cx="6096000" cy="646331"/>
          </a:xfrm>
          <a:prstGeom prst="rect">
            <a:avLst/>
          </a:prstGeom>
        </p:spPr>
        <p:txBody>
          <a:bodyPr>
            <a:spAutoFit/>
          </a:bodyPr>
          <a:lstStyle/>
          <a:p>
            <a:r>
              <a:rPr lang="hr-HR" sz="2400" dirty="0" smtClean="0"/>
              <a:t>                  </a:t>
            </a:r>
            <a:r>
              <a:rPr lang="hr-HR" sz="3600" dirty="0" smtClean="0">
                <a:solidFill>
                  <a:srgbClr val="002060"/>
                </a:solidFill>
              </a:rPr>
              <a:t>Hvala </a:t>
            </a:r>
            <a:r>
              <a:rPr lang="hr-HR" sz="3600" dirty="0">
                <a:solidFill>
                  <a:srgbClr val="002060"/>
                </a:solidFill>
              </a:rPr>
              <a:t>na </a:t>
            </a:r>
            <a:r>
              <a:rPr lang="hr-HR" sz="3600" dirty="0" smtClean="0">
                <a:solidFill>
                  <a:srgbClr val="002060"/>
                </a:solidFill>
              </a:rPr>
              <a:t>pažnji!</a:t>
            </a:r>
            <a:endParaRPr lang="hr-HR" sz="3600" dirty="0">
              <a:solidFill>
                <a:srgbClr val="002060"/>
              </a:solidFill>
            </a:endParaRPr>
          </a:p>
        </p:txBody>
      </p:sp>
    </p:spTree>
    <p:extLst>
      <p:ext uri="{BB962C8B-B14F-4D97-AF65-F5344CB8AC3E}">
        <p14:creationId xmlns:p14="http://schemas.microsoft.com/office/powerpoint/2010/main" val="2546296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zervirano mjesto sadržaja 7"/>
          <p:cNvSpPr>
            <a:spLocks noGrp="1"/>
          </p:cNvSpPr>
          <p:nvPr>
            <p:ph idx="1"/>
          </p:nvPr>
        </p:nvSpPr>
        <p:spPr>
          <a:xfrm>
            <a:off x="1854558" y="592428"/>
            <a:ext cx="9650054" cy="5318794"/>
          </a:xfrm>
        </p:spPr>
        <p:txBody>
          <a:bodyPr/>
          <a:lstStyle/>
          <a:p>
            <a:endParaRPr lang="hr-HR" dirty="0" smtClean="0"/>
          </a:p>
          <a:p>
            <a:r>
              <a:rPr lang="hr-HR" dirty="0"/>
              <a:t> </a:t>
            </a:r>
            <a:r>
              <a:rPr lang="hr-HR" sz="2800" dirty="0" smtClean="0"/>
              <a:t>Lijepo ponašanje jednako je važno i vrlo slično u stvarnom životu i na internetu. </a:t>
            </a:r>
          </a:p>
          <a:p>
            <a:pPr marL="0" indent="0">
              <a:buNone/>
            </a:pPr>
            <a:r>
              <a:rPr lang="hr-HR" sz="2800" dirty="0" smtClean="0"/>
              <a:t>Evo nekoliko osnovnih pravila ponašanja na internetu</a:t>
            </a:r>
            <a:r>
              <a:rPr lang="hr-HR" dirty="0" smtClean="0"/>
              <a:t>.</a:t>
            </a:r>
            <a:endParaRPr lang="hr-HR" dirty="0"/>
          </a:p>
        </p:txBody>
      </p:sp>
      <p:pic>
        <p:nvPicPr>
          <p:cNvPr id="9" name="Slika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0939" y="3090930"/>
            <a:ext cx="4972857" cy="315532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156420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206558" y="608266"/>
            <a:ext cx="8911687" cy="2144848"/>
          </a:xfrm>
        </p:spPr>
        <p:txBody>
          <a:bodyPr>
            <a:normAutofit/>
          </a:bodyPr>
          <a:lstStyle/>
          <a:p>
            <a:r>
              <a:rPr lang="hr-HR" dirty="0" smtClean="0">
                <a:solidFill>
                  <a:schemeClr val="accent1">
                    <a:lumMod val="75000"/>
                  </a:schemeClr>
                </a:solidFill>
              </a:rPr>
              <a:t>1. VAŽNO JE BITI PRISTOJAN</a:t>
            </a:r>
            <a:br>
              <a:rPr lang="hr-HR" dirty="0" smtClean="0">
                <a:solidFill>
                  <a:schemeClr val="accent1">
                    <a:lumMod val="75000"/>
                  </a:schemeClr>
                </a:solidFill>
              </a:rPr>
            </a:br>
            <a:r>
              <a:rPr lang="hr-HR" dirty="0" smtClean="0">
                <a:solidFill>
                  <a:schemeClr val="accent1">
                    <a:lumMod val="75000"/>
                  </a:schemeClr>
                </a:solidFill>
              </a:rPr>
              <a:t/>
            </a:r>
            <a:br>
              <a:rPr lang="hr-HR" dirty="0" smtClean="0">
                <a:solidFill>
                  <a:schemeClr val="accent1">
                    <a:lumMod val="75000"/>
                  </a:schemeClr>
                </a:solidFill>
              </a:rPr>
            </a:br>
            <a:r>
              <a:rPr lang="hr-HR" sz="1800" dirty="0" smtClean="0">
                <a:solidFill>
                  <a:schemeClr val="tx1"/>
                </a:solidFill>
              </a:rPr>
              <a:t>Uvijek imajte na umu da su s druge strane računala stvarni ljudi prema kojima se treba pristojno ponašati.</a:t>
            </a:r>
            <a:endParaRPr lang="hr-HR" dirty="0">
              <a:solidFill>
                <a:schemeClr val="tx1"/>
              </a:solidFill>
            </a:endParaRPr>
          </a:p>
        </p:txBody>
      </p:sp>
      <p:sp>
        <p:nvSpPr>
          <p:cNvPr id="3" name="Rezervirano mjesto sadržaja 2"/>
          <p:cNvSpPr>
            <a:spLocks noGrp="1"/>
          </p:cNvSpPr>
          <p:nvPr>
            <p:ph idx="1"/>
          </p:nvPr>
        </p:nvSpPr>
        <p:spPr>
          <a:xfrm>
            <a:off x="2202845" y="2987898"/>
            <a:ext cx="8915400" cy="2858929"/>
          </a:xfrm>
        </p:spPr>
        <p:txBody>
          <a:bodyPr>
            <a:normAutofit fontScale="62500" lnSpcReduction="20000"/>
          </a:bodyPr>
          <a:lstStyle/>
          <a:p>
            <a:pPr marL="0" indent="0">
              <a:buNone/>
            </a:pPr>
            <a:r>
              <a:rPr lang="hr-HR" sz="5800" dirty="0" smtClean="0">
                <a:solidFill>
                  <a:schemeClr val="accent1">
                    <a:lumMod val="75000"/>
                  </a:schemeClr>
                </a:solidFill>
              </a:rPr>
              <a:t>2. KORISTI EMOTIKONE</a:t>
            </a:r>
          </a:p>
          <a:p>
            <a:pPr marL="0" indent="0">
              <a:buNone/>
            </a:pPr>
            <a:endParaRPr lang="hr-HR" sz="3600" dirty="0" smtClean="0">
              <a:solidFill>
                <a:schemeClr val="tx1"/>
              </a:solidFill>
            </a:endParaRPr>
          </a:p>
          <a:p>
            <a:pPr marL="0" indent="0">
              <a:buNone/>
            </a:pPr>
            <a:r>
              <a:rPr lang="hr-HR" sz="2900" dirty="0" err="1" smtClean="0">
                <a:solidFill>
                  <a:schemeClr val="tx1"/>
                </a:solidFill>
              </a:rPr>
              <a:t>Emotikoni</a:t>
            </a:r>
            <a:r>
              <a:rPr lang="hr-HR" sz="2900" dirty="0" smtClean="0">
                <a:solidFill>
                  <a:schemeClr val="tx1"/>
                </a:solidFill>
              </a:rPr>
              <a:t> su kombinacija znakova kojima se izražava raspoloženje.</a:t>
            </a:r>
          </a:p>
          <a:p>
            <a:pPr marL="0" indent="0">
              <a:buNone/>
            </a:pPr>
            <a:r>
              <a:rPr lang="hr-HR" sz="2900" dirty="0" smtClean="0">
                <a:solidFill>
                  <a:schemeClr val="tx1"/>
                </a:solidFill>
              </a:rPr>
              <a:t>Kratkim porukama na internetu često se tvoja poruka može pogrešno protumačiti.</a:t>
            </a:r>
          </a:p>
          <a:p>
            <a:pPr marL="0" indent="0">
              <a:buNone/>
            </a:pPr>
            <a:r>
              <a:rPr lang="hr-HR" sz="2900" dirty="0" smtClean="0">
                <a:solidFill>
                  <a:schemeClr val="tx1"/>
                </a:solidFill>
              </a:rPr>
              <a:t>Upotrebom </a:t>
            </a:r>
            <a:r>
              <a:rPr lang="hr-HR" sz="2900" dirty="0" err="1" smtClean="0">
                <a:solidFill>
                  <a:schemeClr val="tx1"/>
                </a:solidFill>
              </a:rPr>
              <a:t>emotikona</a:t>
            </a:r>
            <a:r>
              <a:rPr lang="hr-HR" sz="2900" dirty="0" smtClean="0">
                <a:solidFill>
                  <a:schemeClr val="tx1"/>
                </a:solidFill>
              </a:rPr>
              <a:t> jednostavno je izbjeći zabunu.</a:t>
            </a:r>
          </a:p>
          <a:p>
            <a:pPr marL="0" indent="0">
              <a:buNone/>
            </a:pPr>
            <a:r>
              <a:rPr lang="hr-HR" sz="2900" dirty="0">
                <a:solidFill>
                  <a:schemeClr val="tx1"/>
                </a:solidFill>
              </a:rPr>
              <a:t> </a:t>
            </a:r>
            <a:r>
              <a:rPr lang="hr-HR" sz="2900" dirty="0" smtClean="0">
                <a:solidFill>
                  <a:schemeClr val="tx1"/>
                </a:solidFill>
              </a:rPr>
              <a:t>          </a:t>
            </a:r>
          </a:p>
          <a:p>
            <a:pPr marL="0" indent="0">
              <a:buNone/>
            </a:pPr>
            <a:r>
              <a:rPr lang="hr-HR" sz="2300" dirty="0">
                <a:solidFill>
                  <a:schemeClr val="accent6"/>
                </a:solidFill>
              </a:rPr>
              <a:t> </a:t>
            </a:r>
            <a:r>
              <a:rPr lang="hr-HR" sz="2300" dirty="0" smtClean="0">
                <a:solidFill>
                  <a:schemeClr val="accent6"/>
                </a:solidFill>
              </a:rPr>
              <a:t>    </a:t>
            </a:r>
            <a:endParaRPr lang="hr-HR" sz="2300" dirty="0">
              <a:solidFill>
                <a:schemeClr val="accent6"/>
              </a:solidFill>
            </a:endParaRPr>
          </a:p>
        </p:txBody>
      </p:sp>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22783" y="4663178"/>
            <a:ext cx="3613241" cy="203244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159100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816896" y="624110"/>
            <a:ext cx="9530366" cy="1616814"/>
          </a:xfrm>
        </p:spPr>
        <p:txBody>
          <a:bodyPr>
            <a:normAutofit fontScale="90000"/>
          </a:bodyPr>
          <a:lstStyle/>
          <a:p>
            <a:r>
              <a:rPr lang="hr-HR" dirty="0" smtClean="0"/>
              <a:t>3. </a:t>
            </a:r>
            <a:r>
              <a:rPr lang="hr-HR" sz="4000" dirty="0" smtClean="0"/>
              <a:t>NE VIČI</a:t>
            </a:r>
            <a:br>
              <a:rPr lang="hr-HR" sz="4000" dirty="0" smtClean="0"/>
            </a:br>
            <a:r>
              <a:rPr lang="hr-HR" sz="1800" dirty="0" smtClean="0"/>
              <a:t>        </a:t>
            </a:r>
            <a:r>
              <a:rPr lang="hr-HR" sz="2000" dirty="0" smtClean="0">
                <a:solidFill>
                  <a:schemeClr val="tx1"/>
                </a:solidFill>
              </a:rPr>
              <a:t>Poruke ne pišite isključivo velikim tiskanim slovima jer se to smatra vikanjem.</a:t>
            </a:r>
            <a:br>
              <a:rPr lang="hr-HR" sz="2000" dirty="0" smtClean="0">
                <a:solidFill>
                  <a:schemeClr val="tx1"/>
                </a:solidFill>
              </a:rPr>
            </a:br>
            <a:r>
              <a:rPr lang="hr-HR" sz="2000" dirty="0">
                <a:solidFill>
                  <a:schemeClr val="tx1"/>
                </a:solidFill>
              </a:rPr>
              <a:t> </a:t>
            </a:r>
            <a:r>
              <a:rPr lang="hr-HR" sz="2000" dirty="0" smtClean="0">
                <a:solidFill>
                  <a:schemeClr val="tx1"/>
                </a:solidFill>
              </a:rPr>
              <a:t>      U redu je riječ ili dvije napisati velikim slovima radi isticanja, ali nije u redu vikati.</a:t>
            </a:r>
            <a:endParaRPr lang="hr-HR" sz="2000" dirty="0">
              <a:solidFill>
                <a:schemeClr val="tx1"/>
              </a:solidFill>
            </a:endParaRPr>
          </a:p>
        </p:txBody>
      </p:sp>
      <p:sp>
        <p:nvSpPr>
          <p:cNvPr id="3" name="Rezervirano mjesto sadržaja 2"/>
          <p:cNvSpPr>
            <a:spLocks noGrp="1"/>
          </p:cNvSpPr>
          <p:nvPr>
            <p:ph idx="1"/>
          </p:nvPr>
        </p:nvSpPr>
        <p:spPr>
          <a:xfrm>
            <a:off x="1816896" y="2240924"/>
            <a:ext cx="8899302" cy="3858651"/>
          </a:xfrm>
        </p:spPr>
        <p:txBody>
          <a:bodyPr>
            <a:normAutofit fontScale="85000" lnSpcReduction="20000"/>
          </a:bodyPr>
          <a:lstStyle/>
          <a:p>
            <a:pPr marL="0" indent="0">
              <a:buNone/>
            </a:pPr>
            <a:endParaRPr lang="hr-HR" sz="3600" dirty="0" smtClean="0"/>
          </a:p>
          <a:p>
            <a:pPr marL="0" indent="0">
              <a:buNone/>
            </a:pPr>
            <a:endParaRPr lang="hr-HR" sz="3600" dirty="0"/>
          </a:p>
          <a:p>
            <a:pPr marL="0" indent="0">
              <a:buNone/>
            </a:pPr>
            <a:endParaRPr lang="hr-HR" sz="3600" dirty="0" smtClean="0"/>
          </a:p>
          <a:p>
            <a:pPr marL="0" indent="0">
              <a:buNone/>
            </a:pPr>
            <a:endParaRPr lang="hr-HR" sz="3600" dirty="0"/>
          </a:p>
          <a:p>
            <a:pPr marL="0" indent="0">
              <a:buNone/>
            </a:pPr>
            <a:endParaRPr lang="hr-HR" sz="3600" dirty="0" smtClean="0"/>
          </a:p>
          <a:p>
            <a:pPr marL="0" indent="0">
              <a:buNone/>
            </a:pPr>
            <a:r>
              <a:rPr lang="hr-HR" sz="4200" dirty="0" smtClean="0">
                <a:solidFill>
                  <a:schemeClr val="accent1">
                    <a:lumMod val="75000"/>
                  </a:schemeClr>
                </a:solidFill>
              </a:rPr>
              <a:t>4. UVIJEK SE PREDSTAVI  </a:t>
            </a:r>
          </a:p>
          <a:p>
            <a:pPr marL="0" indent="0">
              <a:buNone/>
            </a:pPr>
            <a:r>
              <a:rPr lang="hr-HR" sz="2100" dirty="0"/>
              <a:t> </a:t>
            </a:r>
            <a:r>
              <a:rPr lang="hr-HR" sz="2100" dirty="0" smtClean="0"/>
              <a:t>   </a:t>
            </a:r>
            <a:r>
              <a:rPr lang="hr-HR" sz="2100" dirty="0" smtClean="0">
                <a:solidFill>
                  <a:schemeClr val="tx1"/>
                </a:solidFill>
              </a:rPr>
              <a:t>U virtualnom svijetu možeš koristiti samo svoje ime (bez prezimena) ili                   nadimak, ali uvijek isti.</a:t>
            </a:r>
          </a:p>
          <a:p>
            <a:pPr marL="0" indent="0">
              <a:buNone/>
            </a:pPr>
            <a:endParaRPr lang="hr-HR" sz="2100"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3815" y="1866364"/>
            <a:ext cx="4110308" cy="261461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9774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918953" y="624109"/>
            <a:ext cx="9585660" cy="1925907"/>
          </a:xfrm>
        </p:spPr>
        <p:txBody>
          <a:bodyPr>
            <a:normAutofit fontScale="90000"/>
          </a:bodyPr>
          <a:lstStyle/>
          <a:p>
            <a:r>
              <a:rPr lang="hr-HR" sz="4000" dirty="0" smtClean="0">
                <a:solidFill>
                  <a:schemeClr val="accent1">
                    <a:lumMod val="75000"/>
                  </a:schemeClr>
                </a:solidFill>
              </a:rPr>
              <a:t>5. ČUVAJ SVOJE OSOBNE PODATKE</a:t>
            </a:r>
            <a:br>
              <a:rPr lang="hr-HR" sz="4000" dirty="0" smtClean="0">
                <a:solidFill>
                  <a:schemeClr val="accent1">
                    <a:lumMod val="75000"/>
                  </a:schemeClr>
                </a:solidFill>
              </a:rPr>
            </a:br>
            <a:r>
              <a:rPr lang="hr-HR" dirty="0" smtClean="0"/>
              <a:t> </a:t>
            </a:r>
            <a:r>
              <a:rPr lang="hr-HR" sz="2000" dirty="0" smtClean="0">
                <a:solidFill>
                  <a:schemeClr val="tx1"/>
                </a:solidFill>
              </a:rPr>
              <a:t>Nikada nemoj na internetu objavljivati podatke o sebi, svojoj obitelji i prijateljima. </a:t>
            </a:r>
            <a:br>
              <a:rPr lang="hr-HR" sz="2000" dirty="0" smtClean="0">
                <a:solidFill>
                  <a:schemeClr val="tx1"/>
                </a:solidFill>
              </a:rPr>
            </a:br>
            <a:r>
              <a:rPr lang="hr-HR" sz="2000" dirty="0" smtClean="0">
                <a:solidFill>
                  <a:schemeClr val="tx1"/>
                </a:solidFill>
              </a:rPr>
              <a:t>Ne otkrivaj svoje prezime ni adresu, niti u koju školu ideš jer nemaju svi na internetu dobre namjere. </a:t>
            </a:r>
            <a:br>
              <a:rPr lang="hr-HR" sz="2000" dirty="0" smtClean="0">
                <a:solidFill>
                  <a:schemeClr val="tx1"/>
                </a:solidFill>
              </a:rPr>
            </a:br>
            <a:r>
              <a:rPr lang="hr-HR" sz="2000" dirty="0" smtClean="0">
                <a:solidFill>
                  <a:schemeClr val="tx1"/>
                </a:solidFill>
              </a:rPr>
              <a:t>Krađa identiteta je sve veći problem i zato na internetu treba biti vrlo oprezan.</a:t>
            </a:r>
            <a:br>
              <a:rPr lang="hr-HR" sz="2000" dirty="0" smtClean="0">
                <a:solidFill>
                  <a:schemeClr val="tx1"/>
                </a:solidFill>
              </a:rPr>
            </a:br>
            <a:r>
              <a:rPr lang="hr-HR" sz="2000" dirty="0">
                <a:solidFill>
                  <a:schemeClr val="tx1"/>
                </a:solidFill>
              </a:rPr>
              <a:t/>
            </a:r>
            <a:br>
              <a:rPr lang="hr-HR" sz="2000" dirty="0">
                <a:solidFill>
                  <a:schemeClr val="tx1"/>
                </a:solidFill>
              </a:rPr>
            </a:br>
            <a:r>
              <a:rPr lang="hr-HR" sz="1800" dirty="0" smtClean="0"/>
              <a:t/>
            </a:r>
            <a:br>
              <a:rPr lang="hr-HR" sz="1800" dirty="0" smtClean="0"/>
            </a:br>
            <a:r>
              <a:rPr lang="hr-HR" sz="1800" dirty="0"/>
              <a:t/>
            </a:r>
            <a:br>
              <a:rPr lang="hr-HR" sz="1800" dirty="0"/>
            </a:br>
            <a:r>
              <a:rPr lang="hr-HR" sz="1800" dirty="0" smtClean="0"/>
              <a:t/>
            </a:r>
            <a:br>
              <a:rPr lang="hr-HR" sz="1800" dirty="0" smtClean="0"/>
            </a:br>
            <a:endParaRPr lang="hr-HR" dirty="0"/>
          </a:p>
        </p:txBody>
      </p:sp>
      <p:sp>
        <p:nvSpPr>
          <p:cNvPr id="5" name="TekstniOkvir 4"/>
          <p:cNvSpPr txBox="1"/>
          <p:nvPr/>
        </p:nvSpPr>
        <p:spPr>
          <a:xfrm>
            <a:off x="1918954" y="3052293"/>
            <a:ext cx="9169756" cy="1754326"/>
          </a:xfrm>
          <a:prstGeom prst="rect">
            <a:avLst/>
          </a:prstGeom>
          <a:noFill/>
        </p:spPr>
        <p:txBody>
          <a:bodyPr wrap="square" rtlCol="0">
            <a:spAutoFit/>
          </a:bodyPr>
          <a:lstStyle/>
          <a:p>
            <a:r>
              <a:rPr lang="hr-HR" sz="3600" dirty="0" smtClean="0">
                <a:solidFill>
                  <a:schemeClr val="accent1">
                    <a:lumMod val="75000"/>
                  </a:schemeClr>
                </a:solidFill>
              </a:rPr>
              <a:t>6. POŠTUJ PRIVATNOST DRUGIH</a:t>
            </a:r>
          </a:p>
          <a:p>
            <a:r>
              <a:rPr lang="hr-HR" sz="3600" dirty="0" smtClean="0">
                <a:solidFill>
                  <a:schemeClr val="accent1">
                    <a:lumMod val="75000"/>
                  </a:schemeClr>
                </a:solidFill>
              </a:rPr>
              <a:t> </a:t>
            </a:r>
            <a:r>
              <a:rPr lang="hr-HR" dirty="0" smtClean="0"/>
              <a:t>Zaporka (password)je privatno vlasništvo i nitko nema pravo </a:t>
            </a:r>
            <a:r>
              <a:rPr lang="hr-HR" dirty="0" err="1" smtClean="0"/>
              <a:t>hakirati</a:t>
            </a:r>
            <a:r>
              <a:rPr lang="hr-HR" dirty="0" smtClean="0"/>
              <a:t> tuđi identitet i čitati tuđu poštu, predstavljati se na chatu kao netko drugi niti koristiti tuđe profile na društvenim mrežama</a:t>
            </a:r>
            <a:r>
              <a:rPr lang="hr-HR" dirty="0" smtClean="0">
                <a:solidFill>
                  <a:schemeClr val="accent1">
                    <a:lumMod val="75000"/>
                  </a:schemeClr>
                </a:solidFill>
              </a:rPr>
              <a:t>.</a:t>
            </a:r>
            <a:endParaRPr lang="hr-HR" sz="3600" dirty="0">
              <a:solidFill>
                <a:schemeClr val="accent1">
                  <a:lumMod val="75000"/>
                </a:schemeClr>
              </a:solidFill>
            </a:endParaRPr>
          </a:p>
        </p:txBody>
      </p:sp>
      <p:pic>
        <p:nvPicPr>
          <p:cNvPr id="6" name="Slika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3059" y="4806619"/>
            <a:ext cx="3425780" cy="192903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084459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661375" y="855929"/>
            <a:ext cx="9662933" cy="2131969"/>
          </a:xfrm>
        </p:spPr>
        <p:txBody>
          <a:bodyPr>
            <a:normAutofit fontScale="90000"/>
          </a:bodyPr>
          <a:lstStyle/>
          <a:p>
            <a:r>
              <a:rPr lang="hr-HR" sz="4000" dirty="0" smtClean="0"/>
              <a:t>7. NIKAD NEMOJ SLIKATI NEKOGA PA OBJAVITI SLIKE BEZ DOPUŠTENJA</a:t>
            </a:r>
            <a:r>
              <a:rPr lang="hr-HR" dirty="0" smtClean="0"/>
              <a:t/>
            </a:r>
            <a:br>
              <a:rPr lang="hr-HR" dirty="0" smtClean="0"/>
            </a:br>
            <a:r>
              <a:rPr lang="hr-HR" dirty="0"/>
              <a:t> </a:t>
            </a:r>
            <a:r>
              <a:rPr lang="hr-HR" sz="2000" dirty="0" smtClean="0">
                <a:solidFill>
                  <a:schemeClr val="tx1"/>
                </a:solidFill>
              </a:rPr>
              <a:t>Nikada bez dozvole te osobe ne objavljuj njene slike na internetu. To može predstavljati narušavanje ugleda druge osobe i može biti prijavljeno policiji kao krivično djelo.</a:t>
            </a:r>
            <a:br>
              <a:rPr lang="hr-HR" sz="2000" dirty="0" smtClean="0">
                <a:solidFill>
                  <a:schemeClr val="tx1"/>
                </a:solidFill>
              </a:rPr>
            </a:br>
            <a:endParaRPr lang="hr-HR" sz="2000" dirty="0">
              <a:solidFill>
                <a:schemeClr val="tx1"/>
              </a:solidFill>
            </a:endParaRPr>
          </a:p>
        </p:txBody>
      </p:sp>
      <p:sp>
        <p:nvSpPr>
          <p:cNvPr id="3" name="Rezervirano mjesto sadržaja 2"/>
          <p:cNvSpPr>
            <a:spLocks noGrp="1"/>
          </p:cNvSpPr>
          <p:nvPr>
            <p:ph idx="1"/>
          </p:nvPr>
        </p:nvSpPr>
        <p:spPr>
          <a:xfrm>
            <a:off x="1661375" y="3124247"/>
            <a:ext cx="9843237" cy="2382410"/>
          </a:xfrm>
        </p:spPr>
        <p:txBody>
          <a:bodyPr>
            <a:normAutofit/>
          </a:bodyPr>
          <a:lstStyle/>
          <a:p>
            <a:pPr marL="0" indent="0">
              <a:buNone/>
            </a:pPr>
            <a:r>
              <a:rPr lang="hr-HR" sz="3600" dirty="0" smtClean="0">
                <a:solidFill>
                  <a:schemeClr val="accent1">
                    <a:lumMod val="75000"/>
                  </a:schemeClr>
                </a:solidFill>
              </a:rPr>
              <a:t>8. NIŠTA NE OBJAVLJUJ DOK SI LJUT/A</a:t>
            </a:r>
          </a:p>
          <a:p>
            <a:pPr marL="0" indent="0">
              <a:buNone/>
            </a:pPr>
            <a:r>
              <a:rPr lang="hr-HR" dirty="0">
                <a:solidFill>
                  <a:schemeClr val="tx1"/>
                </a:solidFill>
              </a:rPr>
              <a:t> </a:t>
            </a:r>
            <a:r>
              <a:rPr lang="hr-HR" dirty="0" smtClean="0">
                <a:solidFill>
                  <a:schemeClr val="tx1"/>
                </a:solidFill>
              </a:rPr>
              <a:t>Uvijek dobro razmisli prije nego nešto objaviš na internetu jer više povratka nema. Poruku možeš kasnije obrisati, ali ne znaš tko je sve već objavu pročitao, pohranio na svoje računalo ili isprintao</a:t>
            </a:r>
            <a:r>
              <a:rPr lang="hr-HR" dirty="0" smtClean="0">
                <a:solidFill>
                  <a:schemeClr val="accent1">
                    <a:lumMod val="75000"/>
                  </a:schemeClr>
                </a:solidFill>
              </a:rPr>
              <a:t>.</a:t>
            </a:r>
            <a:endParaRPr lang="hr-HR" dirty="0">
              <a:solidFill>
                <a:schemeClr val="accent1">
                  <a:lumMod val="75000"/>
                </a:schemeClr>
              </a:solidFill>
            </a:endParaRPr>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14490" y="4501504"/>
            <a:ext cx="4156790" cy="233452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908274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061179" y="675625"/>
            <a:ext cx="8911687" cy="2041817"/>
          </a:xfrm>
        </p:spPr>
        <p:txBody>
          <a:bodyPr>
            <a:normAutofit fontScale="90000"/>
          </a:bodyPr>
          <a:lstStyle/>
          <a:p>
            <a:r>
              <a:rPr lang="hr-HR" sz="4000" dirty="0" smtClean="0"/>
              <a:t>9. NEMOJ SUDJELOVATI U PREPIRKAMA I SVAĐAMA </a:t>
            </a:r>
            <a:r>
              <a:rPr lang="hr-HR" dirty="0" smtClean="0"/>
              <a:t/>
            </a:r>
            <a:br>
              <a:rPr lang="hr-HR" dirty="0" smtClean="0"/>
            </a:br>
            <a:r>
              <a:rPr lang="hr-HR" sz="2000" dirty="0" smtClean="0">
                <a:solidFill>
                  <a:schemeClr val="tx1"/>
                </a:solidFill>
              </a:rPr>
              <a:t>Nikada nemoj slati nepristojne i uvredljive poruke. Ako tebe netko napada na chatu ili ti šalje uvredljive poruke, sačuvaj ih i pokaži odrasloj osobi u koju imaš povjerenja</a:t>
            </a:r>
            <a:endParaRPr lang="hr-HR" sz="2000" dirty="0"/>
          </a:p>
        </p:txBody>
      </p:sp>
      <p:sp>
        <p:nvSpPr>
          <p:cNvPr id="3" name="Rezervirano mjesto sadržaja 2"/>
          <p:cNvSpPr>
            <a:spLocks noGrp="1"/>
          </p:cNvSpPr>
          <p:nvPr>
            <p:ph idx="1"/>
          </p:nvPr>
        </p:nvSpPr>
        <p:spPr>
          <a:xfrm>
            <a:off x="2057466" y="4690237"/>
            <a:ext cx="8915400" cy="3777622"/>
          </a:xfrm>
        </p:spPr>
        <p:txBody>
          <a:bodyPr/>
          <a:lstStyle/>
          <a:p>
            <a:pPr marL="0" indent="0">
              <a:buNone/>
            </a:pPr>
            <a:r>
              <a:rPr lang="hr-HR" sz="3600" dirty="0" smtClean="0">
                <a:solidFill>
                  <a:schemeClr val="accent1">
                    <a:lumMod val="75000"/>
                  </a:schemeClr>
                </a:solidFill>
              </a:rPr>
              <a:t>10. NE ODGOVARAJ NA PORUKE       NEPOZNATIH</a:t>
            </a:r>
          </a:p>
          <a:p>
            <a:pPr marL="0" indent="0">
              <a:buNone/>
            </a:pPr>
            <a:r>
              <a:rPr lang="hr-HR" dirty="0"/>
              <a:t> </a:t>
            </a:r>
            <a:r>
              <a:rPr lang="hr-HR" dirty="0" smtClean="0"/>
              <a:t> </a:t>
            </a:r>
            <a:r>
              <a:rPr lang="hr-HR" dirty="0" smtClean="0">
                <a:solidFill>
                  <a:schemeClr val="tx1"/>
                </a:solidFill>
              </a:rPr>
              <a:t>Ne odgovaraj na uznemirujuće poruke, pogotovo od nepoznatih osoba. Razgovaraj o tome s nekom odraslom osobom u koju imaš povjerenja.</a:t>
            </a:r>
            <a:endParaRPr lang="hr-HR" dirty="0">
              <a:solidFill>
                <a:schemeClr val="tx1"/>
              </a:solidFill>
            </a:endParaRPr>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0692" y="2349495"/>
            <a:ext cx="3344661" cy="234074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121650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348226" y="740020"/>
            <a:ext cx="8911687" cy="1280890"/>
          </a:xfrm>
        </p:spPr>
        <p:txBody>
          <a:bodyPr>
            <a:normAutofit fontScale="90000"/>
          </a:bodyPr>
          <a:lstStyle/>
          <a:p>
            <a:r>
              <a:rPr lang="hr-HR" sz="4000" dirty="0" smtClean="0">
                <a:solidFill>
                  <a:schemeClr val="accent1">
                    <a:lumMod val="75000"/>
                  </a:schemeClr>
                </a:solidFill>
              </a:rPr>
              <a:t>11. BORI SE PROTIV ELEKTRONIČKOG NASILJA</a:t>
            </a:r>
            <a:br>
              <a:rPr lang="hr-HR" sz="4000" dirty="0" smtClean="0">
                <a:solidFill>
                  <a:schemeClr val="accent1">
                    <a:lumMod val="75000"/>
                  </a:schemeClr>
                </a:solidFill>
              </a:rPr>
            </a:br>
            <a:r>
              <a:rPr lang="hr-HR" sz="2000" dirty="0" smtClean="0">
                <a:solidFill>
                  <a:schemeClr val="tx1"/>
                </a:solidFill>
              </a:rPr>
              <a:t>U svijetu je poznato nasilje preko interneta pod nazivom </a:t>
            </a:r>
            <a:r>
              <a:rPr lang="hr-HR" sz="2000" dirty="0" err="1" smtClean="0">
                <a:solidFill>
                  <a:schemeClr val="tx1"/>
                </a:solidFill>
              </a:rPr>
              <a:t>cyberbullying</a:t>
            </a:r>
            <a:r>
              <a:rPr lang="hr-HR" sz="2000" dirty="0" smtClean="0">
                <a:solidFill>
                  <a:schemeClr val="tx1"/>
                </a:solidFill>
              </a:rPr>
              <a:t>. Nažalost, sve je češće i kod nas. Nauči se zaštiti od nasilja na internetu.</a:t>
            </a:r>
            <a:endParaRPr lang="hr-HR" sz="2000" dirty="0">
              <a:solidFill>
                <a:schemeClr val="tx1"/>
              </a:solidFill>
            </a:endParaRPr>
          </a:p>
        </p:txBody>
      </p:sp>
      <p:sp>
        <p:nvSpPr>
          <p:cNvPr id="3" name="Rezervirano mjesto sadržaja 2"/>
          <p:cNvSpPr>
            <a:spLocks noGrp="1"/>
          </p:cNvSpPr>
          <p:nvPr>
            <p:ph idx="1"/>
          </p:nvPr>
        </p:nvSpPr>
        <p:spPr>
          <a:xfrm>
            <a:off x="2344513" y="2586688"/>
            <a:ext cx="8915400" cy="3777622"/>
          </a:xfrm>
        </p:spPr>
        <p:txBody>
          <a:bodyPr/>
          <a:lstStyle/>
          <a:p>
            <a:pPr marL="0" indent="0">
              <a:buNone/>
            </a:pPr>
            <a:r>
              <a:rPr lang="hr-HR" sz="3600" dirty="0" smtClean="0">
                <a:solidFill>
                  <a:schemeClr val="accent1">
                    <a:lumMod val="75000"/>
                  </a:schemeClr>
                </a:solidFill>
              </a:rPr>
              <a:t>12. POŠTUJ AUTORSKA PRAVA:NE KRADI!</a:t>
            </a:r>
          </a:p>
          <a:p>
            <a:pPr marL="0" indent="0">
              <a:buNone/>
            </a:pPr>
            <a:r>
              <a:rPr lang="hr-HR" dirty="0" smtClean="0">
                <a:solidFill>
                  <a:schemeClr val="tx1"/>
                </a:solidFill>
              </a:rPr>
              <a:t>Kada prepišeš nešto ili preuzmeš nečiju sliku uvijek navedi od koga je to preuzeto. </a:t>
            </a:r>
            <a:endParaRPr lang="hr-HR" dirty="0">
              <a:solidFill>
                <a:schemeClr val="tx1"/>
              </a:solidFill>
            </a:endParaRP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36159" y="4367192"/>
            <a:ext cx="3176787" cy="2382591"/>
          </a:xfrm>
          <a:prstGeom prst="rect">
            <a:avLst/>
          </a:prstGeom>
          <a:ln>
            <a:noFill/>
          </a:ln>
          <a:effectLst>
            <a:outerShdw blurRad="292100" dist="139700" dir="2700000" algn="tl" rotWithShape="0">
              <a:srgbClr val="333333">
                <a:alpha val="65000"/>
              </a:srgbClr>
            </a:outerShdw>
          </a:effectLst>
        </p:spPr>
      </p:pic>
      <p:pic>
        <p:nvPicPr>
          <p:cNvPr id="5" name="Slika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99885" y="4400384"/>
            <a:ext cx="2349399" cy="234939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422850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421787" y="624110"/>
            <a:ext cx="8911687" cy="1280890"/>
          </a:xfrm>
        </p:spPr>
        <p:txBody>
          <a:bodyPr>
            <a:normAutofit fontScale="90000"/>
          </a:bodyPr>
          <a:lstStyle/>
          <a:p>
            <a:r>
              <a:rPr lang="hr-HR" sz="4000" dirty="0" smtClean="0">
                <a:solidFill>
                  <a:schemeClr val="accent1">
                    <a:lumMod val="75000"/>
                  </a:schemeClr>
                </a:solidFill>
              </a:rPr>
              <a:t>13. POŠTUJ PRAVILA</a:t>
            </a:r>
            <a:br>
              <a:rPr lang="hr-HR" sz="4000" dirty="0" smtClean="0">
                <a:solidFill>
                  <a:schemeClr val="accent1">
                    <a:lumMod val="75000"/>
                  </a:schemeClr>
                </a:solidFill>
              </a:rPr>
            </a:br>
            <a:r>
              <a:rPr lang="hr-HR" sz="2000" dirty="0" smtClean="0">
                <a:solidFill>
                  <a:schemeClr val="tx1"/>
                </a:solidFill>
              </a:rPr>
              <a:t>Uvijek pažljivo pročitaj uvjete korištenja prije nego bezglavo klikneš da pristaješ, jer kada postaneš član moraš se strogo i potpuno držati pravila i propisa na koje si pristao.</a:t>
            </a:r>
            <a:endParaRPr lang="hr-HR" sz="2000" dirty="0"/>
          </a:p>
        </p:txBody>
      </p:sp>
      <p:sp>
        <p:nvSpPr>
          <p:cNvPr id="3" name="Rezervirano mjesto sadržaja 2"/>
          <p:cNvSpPr>
            <a:spLocks noGrp="1"/>
          </p:cNvSpPr>
          <p:nvPr>
            <p:ph idx="1"/>
          </p:nvPr>
        </p:nvSpPr>
        <p:spPr>
          <a:xfrm>
            <a:off x="2421787" y="2391178"/>
            <a:ext cx="8915400" cy="3777622"/>
          </a:xfrm>
        </p:spPr>
        <p:txBody>
          <a:bodyPr/>
          <a:lstStyle/>
          <a:p>
            <a:pPr marL="0" indent="0">
              <a:buNone/>
            </a:pPr>
            <a:r>
              <a:rPr lang="hr-HR" sz="3600" dirty="0" smtClean="0">
                <a:solidFill>
                  <a:schemeClr val="accent1">
                    <a:lumMod val="75000"/>
                  </a:schemeClr>
                </a:solidFill>
              </a:rPr>
              <a:t>14. POŠTUJ ZAKONE</a:t>
            </a:r>
          </a:p>
          <a:p>
            <a:pPr marL="0" indent="0">
              <a:buNone/>
            </a:pPr>
            <a:r>
              <a:rPr lang="hr-HR" dirty="0" smtClean="0"/>
              <a:t>Dobro zapamti: sve što je protuzakonito u stvarnom životu protuzakonito je i na internetu. Nemoj se zavaravati misleći da se možeš sakriti iza izmišljenog nadimka.</a:t>
            </a:r>
            <a:endParaRPr lang="hr-HR"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70222" y="3685115"/>
            <a:ext cx="3913925" cy="29698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243471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Pramen">
  <a:themeElements>
    <a:clrScheme name="Plavo-zelena">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Prame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rame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127</TotalTime>
  <Words>345</Words>
  <Application>Microsoft Office PowerPoint</Application>
  <PresentationFormat>Prilagođeno</PresentationFormat>
  <Paragraphs>41</Paragraphs>
  <Slides>11</Slides>
  <Notes>0</Notes>
  <HiddenSlides>0</HiddenSlides>
  <MMClips>0</MMClips>
  <ScaleCrop>false</ScaleCrop>
  <HeadingPairs>
    <vt:vector size="4" baseType="variant">
      <vt:variant>
        <vt:lpstr>Tema</vt:lpstr>
      </vt:variant>
      <vt:variant>
        <vt:i4>1</vt:i4>
      </vt:variant>
      <vt:variant>
        <vt:lpstr>Naslovi slajdova</vt:lpstr>
      </vt:variant>
      <vt:variant>
        <vt:i4>11</vt:i4>
      </vt:variant>
    </vt:vector>
  </HeadingPairs>
  <TitlesOfParts>
    <vt:vector size="12" baseType="lpstr">
      <vt:lpstr>Pramen</vt:lpstr>
      <vt:lpstr>Internet bonton</vt:lpstr>
      <vt:lpstr>PowerPointova prezentacija</vt:lpstr>
      <vt:lpstr>1. VAŽNO JE BITI PRISTOJAN  Uvijek imajte na umu da su s druge strane računala stvarni ljudi prema kojima se treba pristojno ponašati.</vt:lpstr>
      <vt:lpstr>3. NE VIČI         Poruke ne pišite isključivo velikim tiskanim slovima jer se to smatra vikanjem.        U redu je riječ ili dvije napisati velikim slovima radi isticanja, ali nije u redu vikati.</vt:lpstr>
      <vt:lpstr>5. ČUVAJ SVOJE OSOBNE PODATKE  Nikada nemoj na internetu objavljivati podatke o sebi, svojoj obitelji i prijateljima.  Ne otkrivaj svoje prezime ni adresu, niti u koju školu ideš jer nemaju svi na internetu dobre namjere.  Krađa identiteta je sve veći problem i zato na internetu treba biti vrlo oprezan.     </vt:lpstr>
      <vt:lpstr>7. NIKAD NEMOJ SLIKATI NEKOGA PA OBJAVITI SLIKE BEZ DOPUŠTENJA  Nikada bez dozvole te osobe ne objavljuj njene slike na internetu. To može predstavljati narušavanje ugleda druge osobe i može biti prijavljeno policiji kao krivično djelo. </vt:lpstr>
      <vt:lpstr>9. NEMOJ SUDJELOVATI U PREPIRKAMA I SVAĐAMA  Nikada nemoj slati nepristojne i uvredljive poruke. Ako tebe netko napada na chatu ili ti šalje uvredljive poruke, sačuvaj ih i pokaži odrasloj osobi u koju imaš povjerenja</vt:lpstr>
      <vt:lpstr>11. BORI SE PROTIV ELEKTRONIČKOG NASILJA U svijetu je poznato nasilje preko interneta pod nazivom cyberbullying. Nažalost, sve je češće i kod nas. Nauči se zaštiti od nasilja na internetu.</vt:lpstr>
      <vt:lpstr>13. POŠTUJ PRAVILA Uvijek pažljivo pročitaj uvjete korištenja prije nego bezglavo klikneš da pristaješ, jer kada postaneš član moraš se strogo i potpuno držati pravila i propisa na koje si pristao.</vt:lpstr>
      <vt:lpstr>15. DOBRO ISTRAŽI Internet je prepun informacija, ali mnoge su zapravo netočne. Ako želiš raspravljati o nekoj temi, uvijek temu dobro istraži u pouzdanim izvorima.</vt:lpstr>
      <vt:lpstr>Zlatno pravilo: „Ne radi drugima ono što ne želiš da tebi drugi rade!”  „Tehnologija  nema savjesti,  a čovjek bi je morao imati.”                                  Valentin Pozaić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 bonton</dc:title>
  <dc:creator>Windows User</dc:creator>
  <cp:lastModifiedBy>ACER</cp:lastModifiedBy>
  <cp:revision>21</cp:revision>
  <dcterms:created xsi:type="dcterms:W3CDTF">2020-03-25T18:49:12Z</dcterms:created>
  <dcterms:modified xsi:type="dcterms:W3CDTF">2020-03-26T19:16:34Z</dcterms:modified>
</cp:coreProperties>
</file>