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4" r:id="rId12"/>
    <p:sldId id="267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/>
    <p:restoredTop sz="94168"/>
  </p:normalViewPr>
  <p:slideViewPr>
    <p:cSldViewPr snapToGrid="0" snapToObjects="1">
      <p:cViewPr varScale="1">
        <p:scale>
          <a:sx n="73" d="100"/>
          <a:sy n="73" d="100"/>
        </p:scale>
        <p:origin x="20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23T10:26:47.975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  <p:cm authorId="1" dt="2020-03-23T10:26:52.657" idx="2">
    <p:pos x="146" y="146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F352C87-5121-F443-AF58-2B16542EC5D6}" type="datetimeFigureOut">
              <a:rPr lang="sr-Latn-RS" smtClean="0"/>
              <a:t>23.3.20.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A49D6280-89CF-6F46-91AF-B256B552A88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0195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2C87-5121-F443-AF58-2B16542EC5D6}" type="datetimeFigureOut">
              <a:rPr lang="sr-Latn-RS" smtClean="0"/>
              <a:t>23.3.20.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6280-89CF-6F46-91AF-B256B552A88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1117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2C87-5121-F443-AF58-2B16542EC5D6}" type="datetimeFigureOut">
              <a:rPr lang="sr-Latn-RS" smtClean="0"/>
              <a:t>23.3.20.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6280-89CF-6F46-91AF-B256B552A88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71265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2C87-5121-F443-AF58-2B16542EC5D6}" type="datetimeFigureOut">
              <a:rPr lang="sr-Latn-RS" smtClean="0"/>
              <a:t>23.3.20.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6280-89CF-6F46-91AF-B256B552A88E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677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2C87-5121-F443-AF58-2B16542EC5D6}" type="datetimeFigureOut">
              <a:rPr lang="sr-Latn-RS" smtClean="0"/>
              <a:t>23.3.20.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6280-89CF-6F46-91AF-B256B552A88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85191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2C87-5121-F443-AF58-2B16542EC5D6}" type="datetimeFigureOut">
              <a:rPr lang="sr-Latn-RS" smtClean="0"/>
              <a:t>23.3.20.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6280-89CF-6F46-91AF-B256B552A88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31746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2C87-5121-F443-AF58-2B16542EC5D6}" type="datetimeFigureOut">
              <a:rPr lang="sr-Latn-RS" smtClean="0"/>
              <a:t>23.3.20.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6280-89CF-6F46-91AF-B256B552A88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58712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2C87-5121-F443-AF58-2B16542EC5D6}" type="datetimeFigureOut">
              <a:rPr lang="sr-Latn-RS" smtClean="0"/>
              <a:t>23.3.20.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6280-89CF-6F46-91AF-B256B552A88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38625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2C87-5121-F443-AF58-2B16542EC5D6}" type="datetimeFigureOut">
              <a:rPr lang="sr-Latn-RS" smtClean="0"/>
              <a:t>23.3.20.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6280-89CF-6F46-91AF-B256B552A88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2753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2C87-5121-F443-AF58-2B16542EC5D6}" type="datetimeFigureOut">
              <a:rPr lang="sr-Latn-RS" smtClean="0"/>
              <a:t>23.3.20.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6280-89CF-6F46-91AF-B256B552A88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5298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2C87-5121-F443-AF58-2B16542EC5D6}" type="datetimeFigureOut">
              <a:rPr lang="sr-Latn-RS" smtClean="0"/>
              <a:t>23.3.20.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6280-89CF-6F46-91AF-B256B552A88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7131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2C87-5121-F443-AF58-2B16542EC5D6}" type="datetimeFigureOut">
              <a:rPr lang="sr-Latn-RS" smtClean="0"/>
              <a:t>23.3.20.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6280-89CF-6F46-91AF-B256B552A88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7790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2C87-5121-F443-AF58-2B16542EC5D6}" type="datetimeFigureOut">
              <a:rPr lang="sr-Latn-RS" smtClean="0"/>
              <a:t>23.3.20.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6280-89CF-6F46-91AF-B256B552A88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7847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2C87-5121-F443-AF58-2B16542EC5D6}" type="datetimeFigureOut">
              <a:rPr lang="sr-Latn-RS" smtClean="0"/>
              <a:t>23.3.20.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6280-89CF-6F46-91AF-B256B552A88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0247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2C87-5121-F443-AF58-2B16542EC5D6}" type="datetimeFigureOut">
              <a:rPr lang="sr-Latn-RS" smtClean="0"/>
              <a:t>23.3.20.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6280-89CF-6F46-91AF-B256B552A88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8458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2C87-5121-F443-AF58-2B16542EC5D6}" type="datetimeFigureOut">
              <a:rPr lang="sr-Latn-RS" smtClean="0"/>
              <a:t>23.3.20.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6280-89CF-6F46-91AF-B256B552A88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02626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2C87-5121-F443-AF58-2B16542EC5D6}" type="datetimeFigureOut">
              <a:rPr lang="sr-Latn-RS" smtClean="0"/>
              <a:t>23.3.20.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6280-89CF-6F46-91AF-B256B552A88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9610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52C87-5121-F443-AF58-2B16542EC5D6}" type="datetimeFigureOut">
              <a:rPr lang="sr-Latn-RS" smtClean="0"/>
              <a:t>23.3.20.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D6280-89CF-6F46-91AF-B256B552A88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380153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ldwaterday.org/" TargetMode="External"/><Relationship Id="rId2" Type="http://schemas.openxmlformats.org/officeDocument/2006/relationships/hyperlink" Target="https://www.voda.hr/hr/novosti/svjetski-dan-voda-voda-klimatske-promjen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ninZEOn4D1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hyperlink" Target="https://www.youtube.com/watch?v=7psS8bxJqkU&amp;feature=youtu.b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603B1-C8EB-364E-960A-1384556563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22.03.2020.  SVJETSKI DAN VODA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8457AA-1CEC-DE4E-9362-F5D80B4B0C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3" y="3509963"/>
            <a:ext cx="8791575" cy="1655762"/>
          </a:xfrm>
        </p:spPr>
        <p:txBody>
          <a:bodyPr>
            <a:normAutofit/>
          </a:bodyPr>
          <a:lstStyle/>
          <a:p>
            <a:r>
              <a:rPr lang="sr-Latn-RS" sz="3200" dirty="0"/>
              <a:t>VODE I KLIMATSKE PROMJENE </a:t>
            </a:r>
          </a:p>
        </p:txBody>
      </p:sp>
    </p:spTree>
    <p:extLst>
      <p:ext uri="{BB962C8B-B14F-4D97-AF65-F5344CB8AC3E}">
        <p14:creationId xmlns:p14="http://schemas.microsoft.com/office/powerpoint/2010/main" val="45644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917A6-3806-9D4C-820D-3563BA160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84F34-AA6F-6441-AC14-36DBF9F7B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293962"/>
            <a:ext cx="9905999" cy="4497239"/>
          </a:xfrm>
        </p:spPr>
        <p:txBody>
          <a:bodyPr>
            <a:normAutofit/>
          </a:bodyPr>
          <a:lstStyle/>
          <a:p>
            <a:r>
              <a:rPr lang="hr-HR" dirty="0"/>
              <a:t>„Dakle klimatske promjene povećavaju varijabilnost u vodnom ciklusu, rezultiraju ekstremnim vremenskim pojavama, smanjuju dostupnost vodi, utječu na kvalitetu vode i ugrožavaju održivi razvoj i biološku raznolikost širom svijeta. Ovogodišnja kampanja pokazuje kako čovjek racionalnom upotrebom vode može pomoći u smanjenju poplava, suša, oskudice i zagađenja te tako doprinijeti u borbi protiv klimatskih promjena”</a:t>
            </a:r>
          </a:p>
          <a:p>
            <a:pPr marL="0" indent="0">
              <a:buNone/>
            </a:pPr>
            <a:r>
              <a:rPr lang="hr-HR" dirty="0">
                <a:hlinkClick r:id="rId2"/>
              </a:rPr>
              <a:t>https://www.voda.hr/hr/novosti/svjetski-dan-voda-voda-klimatske-promjene</a:t>
            </a:r>
            <a:endParaRPr lang="hr-HR" dirty="0"/>
          </a:p>
          <a:p>
            <a:pPr marL="0" indent="0">
              <a:buNone/>
            </a:pPr>
            <a:r>
              <a:rPr lang="hr-HR" dirty="0">
                <a:hlinkClick r:id="rId3"/>
              </a:rPr>
              <a:t>https://www.worldwaterday.org/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8916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348C4-CAD8-FE41-B801-F2A7BF688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943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50515-CA04-074F-AC6E-AD2FADAEF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0114"/>
            <a:ext cx="10515600" cy="548685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sz="3500" dirty="0">
                <a:solidFill>
                  <a:srgbClr val="00B050"/>
                </a:solidFill>
              </a:rPr>
              <a:t>    </a:t>
            </a:r>
            <a:r>
              <a:rPr lang="hr-HR" sz="3500" dirty="0">
                <a:solidFill>
                  <a:srgbClr val="002060"/>
                </a:solidFill>
              </a:rPr>
              <a:t>Razmisli o sljedećim izrekama o vodi: </a:t>
            </a:r>
          </a:p>
          <a:p>
            <a:pPr>
              <a:lnSpc>
                <a:spcPct val="150000"/>
              </a:lnSpc>
            </a:pPr>
            <a:r>
              <a:rPr lang="hr-HR" sz="3500" dirty="0">
                <a:solidFill>
                  <a:srgbClr val="002060"/>
                </a:solidFill>
              </a:rPr>
              <a:t>„Kad izvor presuši tek onda znamo vrijednost vode“ - Benjamin Franklin </a:t>
            </a:r>
          </a:p>
          <a:p>
            <a:pPr>
              <a:lnSpc>
                <a:spcPct val="150000"/>
              </a:lnSpc>
            </a:pPr>
            <a:r>
              <a:rPr lang="hr-HR" sz="3500" dirty="0">
                <a:solidFill>
                  <a:srgbClr val="002060"/>
                </a:solidFill>
              </a:rPr>
              <a:t>„Voda je pokretač prirode“ -Leonardo da Vinci </a:t>
            </a:r>
          </a:p>
          <a:p>
            <a:pPr>
              <a:lnSpc>
                <a:spcPct val="150000"/>
              </a:lnSpc>
            </a:pPr>
            <a:r>
              <a:rPr lang="hr-HR" sz="3500" dirty="0">
                <a:solidFill>
                  <a:srgbClr val="002060"/>
                </a:solidFill>
              </a:rPr>
              <a:t>„Pošto se napiješ vode ne muti izvor za sobom“ – Hrvatska poslovica </a:t>
            </a:r>
          </a:p>
          <a:p>
            <a:pPr>
              <a:lnSpc>
                <a:spcPct val="150000"/>
              </a:lnSpc>
            </a:pPr>
            <a:r>
              <a:rPr lang="hr-HR" sz="3500" dirty="0">
                <a:solidFill>
                  <a:srgbClr val="002060"/>
                </a:solidFill>
              </a:rPr>
              <a:t>„Ne zasipaj stari bunar dok nisi iskopao novi“ – Latvijska poslovica </a:t>
            </a:r>
          </a:p>
          <a:p>
            <a:pPr>
              <a:lnSpc>
                <a:spcPct val="150000"/>
              </a:lnSpc>
            </a:pPr>
            <a:r>
              <a:rPr lang="hr-HR" sz="3500" dirty="0">
                <a:solidFill>
                  <a:srgbClr val="002060"/>
                </a:solidFill>
              </a:rPr>
              <a:t>„Tisuće su živjele bez ljubavi ali nitko bez vode“ </a:t>
            </a:r>
          </a:p>
          <a:p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6662D0-C3C0-3748-8D0B-5DAD816459F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 flipV="1">
            <a:off x="-1045981" y="10007092"/>
            <a:ext cx="5825015" cy="327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88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BD59B-DE61-1A4E-A839-68CFF4C7C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9BD82-866A-3E44-A6F3-562E7C129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pPr marL="0" indent="0">
              <a:buNone/>
            </a:pPr>
            <a:r>
              <a:rPr lang="hr-HR" dirty="0"/>
              <a:t>                                  </a:t>
            </a:r>
            <a:r>
              <a:rPr lang="hr-HR" sz="4000" dirty="0"/>
              <a:t>HVALA NA PAŽNJI</a:t>
            </a:r>
          </a:p>
        </p:txBody>
      </p:sp>
    </p:spTree>
    <p:extLst>
      <p:ext uri="{BB962C8B-B14F-4D97-AF65-F5344CB8AC3E}">
        <p14:creationId xmlns:p14="http://schemas.microsoft.com/office/powerpoint/2010/main" val="105726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C3BB3-FAE4-3042-B36F-9111C5CE7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Kratki video učenika osmog razreda na temu vode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74E48E-7E4C-CD4A-AE8D-E632E8C40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>
                <a:hlinkClick r:id="rId2"/>
              </a:rPr>
              <a:t>https://youtu.be/ninZEOn4D14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23003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D84D0-5CB4-2F48-B7AA-016633C16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366" y="618518"/>
            <a:ext cx="10340045" cy="1313799"/>
          </a:xfrm>
        </p:spPr>
        <p:txBody>
          <a:bodyPr/>
          <a:lstStyle/>
          <a:p>
            <a:r>
              <a:rPr lang="sr-Latn-RS" dirty="0"/>
              <a:t>SVJETSKI DAN VODA I ODREĐIVANJE TEME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F3DDB-94A2-1349-BA3E-330C23A45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366" y="2249487"/>
            <a:ext cx="10340045" cy="3541714"/>
          </a:xfrm>
        </p:spPr>
        <p:txBody>
          <a:bodyPr>
            <a:normAutofit fontScale="85000" lnSpcReduction="10000"/>
          </a:bodyPr>
          <a:lstStyle/>
          <a:p>
            <a:r>
              <a:rPr lang="hr-HR" sz="2800" dirty="0"/>
              <a:t>Svjetski dan voda održava se svake godine 22. ožujka. </a:t>
            </a:r>
          </a:p>
          <a:p>
            <a:r>
              <a:rPr lang="hr-HR" sz="2800" dirty="0"/>
              <a:t>Ideja o obilježavanju ovog dana nastala je u Rio de Janeiru 22. 12. 1992. godine na prijedlog UN-ove konferencije o okolišu i razvoju. Generalna skupština UN-a usvojila je tu rezoluciju i prvi svjetski dan voda obilježen je 1993. godine.  Od tada, svake godine, temu za ovaj dan određuje UN- WATER tijelo koje koordinira UN-ov rad na području vodoopskrbe i odvodnje. </a:t>
            </a:r>
          </a:p>
          <a:p>
            <a:r>
              <a:rPr lang="hr-HR" sz="2800" dirty="0"/>
              <a:t>Ovogodišnja tema Svjetskog dana voda 2020., je : </a:t>
            </a:r>
            <a:r>
              <a:rPr lang="hr-HR" b="1" dirty="0"/>
              <a:t>VODE I KLIMATSKE PROMJENE TE NJIHOVA NERASKIDIVA POVEZANOST </a:t>
            </a:r>
            <a:endParaRPr lang="hr-HR" dirty="0"/>
          </a:p>
          <a:p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287FE6-8095-9049-ACB7-BDFB328E59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9714" y="618518"/>
            <a:ext cx="3019244" cy="212468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CB01ACE-974C-FF47-BC2A-63E3DC436408}"/>
              </a:ext>
            </a:extLst>
          </p:cNvPr>
          <p:cNvSpPr txBox="1"/>
          <p:nvPr/>
        </p:nvSpPr>
        <p:spPr>
          <a:xfrm>
            <a:off x="2276272" y="9727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A502FE-3144-584D-ACA1-9EF2FCDE89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6220" y="5350213"/>
            <a:ext cx="1802737" cy="141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75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695D7-3757-BB47-A94A-8ACCB6BD5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PRIČA O VODI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05331-CAED-1447-92EA-AFD154C52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759789"/>
            <a:ext cx="9503583" cy="4364966"/>
          </a:xfrm>
        </p:spPr>
        <p:txBody>
          <a:bodyPr>
            <a:normAutofit fontScale="92500" lnSpcReduction="10000"/>
          </a:bodyPr>
          <a:lstStyle/>
          <a:p>
            <a:r>
              <a:rPr lang="hr-HR" b="1" dirty="0"/>
              <a:t>H20 </a:t>
            </a:r>
            <a:r>
              <a:rPr lang="hr-HR" dirty="0"/>
              <a:t>naizgled jednostavna formula vode od dva atoma vodika spojena s jednim atomom kisika, može nas navesti da pomislimo kako su stvari s vodom vrlo jednostavne. Uđemo li malo dublje u problem vode ta jednostavnost nestaje:</a:t>
            </a:r>
          </a:p>
          <a:p>
            <a:pPr lvl="0"/>
            <a:r>
              <a:rPr lang="hr-HR" dirty="0"/>
              <a:t>Iako voda preplavljuje naš svijet više od 97% vode je slano</a:t>
            </a:r>
          </a:p>
          <a:p>
            <a:pPr lvl="0"/>
            <a:r>
              <a:rPr lang="hr-HR" dirty="0"/>
              <a:t>Od preostalih postotaka 2% vode je slatka voda zarobljena u snijegu i ledu</a:t>
            </a:r>
          </a:p>
          <a:p>
            <a:pPr lvl="0"/>
            <a:r>
              <a:rPr lang="hr-HR" dirty="0"/>
              <a:t>Samo 1% slatke vode nam preostaje za upotrebu</a:t>
            </a:r>
          </a:p>
          <a:p>
            <a:pPr lvl="0"/>
            <a:r>
              <a:rPr lang="hr-HR" dirty="0"/>
              <a:t>Voda čini 67 % ljudskog tijela</a:t>
            </a:r>
          </a:p>
          <a:p>
            <a:pPr lvl="0"/>
            <a:r>
              <a:rPr lang="hr-HR" dirty="0"/>
              <a:t>Voda čini 70% ljudskog mozga</a:t>
            </a:r>
          </a:p>
          <a:p>
            <a:pPr lvl="0"/>
            <a:r>
              <a:rPr lang="hr-HR" dirty="0"/>
              <a:t>U nekim živim bićima voda čini više od 90% sadržaja</a:t>
            </a:r>
          </a:p>
          <a:p>
            <a:endParaRPr lang="sr-Latn-R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78966C-8A92-8B4F-ACBE-B40FEE8C62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6521" y="4002657"/>
            <a:ext cx="3674853" cy="179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66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CE3F3-D295-2E40-83FB-1C83BDD8F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GDJE I KAKO DANAS KORISTIMO VODU- POVEZANOST VODE I HRANE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DFF0F-07F1-864E-8071-5C190B029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Raspoloživost vode postaje veliki svjetski problem, jer se dvije milijarde ljudi bore kako bi osigurale 20 do 50 litara vode dnevno koliko im je potrebno za piće, kuhanje i pranje. </a:t>
            </a:r>
          </a:p>
          <a:p>
            <a:r>
              <a:rPr lang="hr-HR" dirty="0"/>
              <a:t>Osim toga voda nam služi za industrijske procese i dobivanje električne energije. No daleko najviše vode upotrebljava se za navodnjavanje polja i pašnjaka – gotovo 70 % sveukupne upotrebe vode širom svijeta. Intenzivno navodnjavanje i uporaba vode u druge svrhe ispraznili su jezera rijeke i podzemne vode u mnogim područjima. Voda je nužna za svaki oblik poljoprivrede kako za biljke i životinje tako i za sam proces proizvodnje. Najviše vode upotrebi se za proizvodnju govedine. 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7598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51AED-05C9-AA47-A078-D47D61C71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226871"/>
          </a:xfrm>
        </p:spPr>
        <p:txBody>
          <a:bodyPr>
            <a:normAutofit fontScale="90000"/>
          </a:bodyPr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DE95D-2B75-D647-926D-45E8FD140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845389"/>
            <a:ext cx="9905999" cy="4193540"/>
          </a:xfrm>
        </p:spPr>
        <p:txBody>
          <a:bodyPr/>
          <a:lstStyle/>
          <a:p>
            <a:pPr lvl="0"/>
            <a:r>
              <a:rPr lang="hr-HR" dirty="0"/>
              <a:t>Za 1 kg govedine potroši se 16 000 l vode (jer se goveda hrane žitom) </a:t>
            </a:r>
          </a:p>
          <a:p>
            <a:pPr lvl="0"/>
            <a:r>
              <a:rPr lang="hr-HR" dirty="0"/>
              <a:t>Za 1 kg riže potroši se 3400 l vode</a:t>
            </a:r>
          </a:p>
          <a:p>
            <a:pPr lvl="0"/>
            <a:r>
              <a:rPr lang="hr-HR" dirty="0"/>
              <a:t>Za 1 l mlijeka potroši se 1000 l vode</a:t>
            </a:r>
          </a:p>
          <a:p>
            <a:pPr lvl="0"/>
            <a:r>
              <a:rPr lang="hr-HR" dirty="0"/>
              <a:t>Za 1 šalicu kave potroši se 140 l vode</a:t>
            </a:r>
          </a:p>
          <a:p>
            <a:pPr lvl="0"/>
            <a:r>
              <a:rPr lang="hr-HR" dirty="0"/>
              <a:t>Za proizvodnju jedne T-</a:t>
            </a:r>
            <a:r>
              <a:rPr lang="hr-HR" dirty="0" err="1"/>
              <a:t>shirt</a:t>
            </a:r>
            <a:r>
              <a:rPr lang="hr-HR" dirty="0"/>
              <a:t> majice potroši se oko 2000 l vode</a:t>
            </a:r>
          </a:p>
          <a:p>
            <a:pPr lvl="0"/>
            <a:r>
              <a:rPr lang="hr-HR" dirty="0"/>
              <a:t>Za proizvodnju jednih traperica potroši se oko 10 000 l vode</a:t>
            </a:r>
          </a:p>
          <a:p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08AB58-B5A2-C049-8714-F3FEBA1E8B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7523" y="1844219"/>
            <a:ext cx="2403743" cy="210484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437B7F6-4065-8A4E-BD3A-637F4816A2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412" y="4814977"/>
            <a:ext cx="2282724" cy="137181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341BA6F-1445-6E44-BBF6-5CEE897C0A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0520" y="4814977"/>
            <a:ext cx="2451369" cy="137181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57AA8E7-2BF3-C743-B812-8D32675345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8273" y="4814976"/>
            <a:ext cx="2295727" cy="137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89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C0BC0-EE03-4C43-858D-001DFBAC5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ČINJENICE NAD KOJIMA SE TREBA ZAMISLITI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F3DBD-54C0-B54A-BD1E-5BAFBEF4C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9285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hr-HR" dirty="0"/>
              <a:t>Amerikanci potroše u kućanstvu oko 375 l vode dnevno</a:t>
            </a:r>
          </a:p>
          <a:p>
            <a:pPr lvl="0"/>
            <a:r>
              <a:rPr lang="hr-HR" dirty="0"/>
              <a:t>Milijuni najsiromašnijih stanovnika svijeta preživljavaju s manje od 19 l vode dnevno. </a:t>
            </a:r>
          </a:p>
          <a:p>
            <a:pPr lvl="0"/>
            <a:r>
              <a:rPr lang="hr-HR" dirty="0"/>
              <a:t>46% ljudi na zemlji nema vodovod u kući</a:t>
            </a:r>
          </a:p>
          <a:p>
            <a:pPr lvl="0"/>
            <a:r>
              <a:rPr lang="hr-HR" dirty="0"/>
              <a:t>Žene u zemljama u razvoju u prosjeku hodaju 6 km dnevno da bi donijele vodu</a:t>
            </a:r>
          </a:p>
          <a:p>
            <a:pPr lvl="0"/>
            <a:r>
              <a:rPr lang="hr-HR" dirty="0"/>
              <a:t>Za 5 godina 1,8 milijardi ljudi živjet će u područjima gdje će vladati nestašica vode</a:t>
            </a:r>
          </a:p>
          <a:p>
            <a:pPr lvl="0"/>
            <a:r>
              <a:rPr lang="hr-HR" dirty="0"/>
              <a:t>Za jednu kupku potrebne su 254 l vode dok se za jedno tuširanje potroši 30 do 100l vode</a:t>
            </a:r>
          </a:p>
          <a:p>
            <a:pPr lvl="0"/>
            <a:r>
              <a:rPr lang="hr-HR" dirty="0"/>
              <a:t>Ako svaku sekundu kapne voda iz neispravne slavine potrošit će se godišnje čak 760 l vode</a:t>
            </a:r>
          </a:p>
          <a:p>
            <a:pPr lvl="0"/>
            <a:r>
              <a:rPr lang="hr-HR" dirty="0"/>
              <a:t>Godišnje čovjek popije oko 1000 l vode</a:t>
            </a:r>
          </a:p>
          <a:p>
            <a:pPr lvl="0"/>
            <a:r>
              <a:rPr lang="hr-HR" dirty="0"/>
              <a:t>Čovjek može mjesec dana preživjeti bez hrane , a najviše tjedan dana bez vode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2630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F527F-6CC7-F543-A69B-E45F77FD4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kako MI MOŽEMO </a:t>
            </a:r>
            <a:r>
              <a:rPr lang="sr-Latn-RS" dirty="0" err="1"/>
              <a:t>doprinijeti</a:t>
            </a:r>
            <a:r>
              <a:rPr lang="sr-Latn-RS" dirty="0"/>
              <a:t> OČUVANJU VODE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A4E20-7BB2-CE40-9E4D-084E808E6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r-HR" dirty="0"/>
              <a:t>Popravite sve slavine, vodokotliće koji kapaju i stalno pomalo cure</a:t>
            </a:r>
          </a:p>
          <a:p>
            <a:pPr lvl="0"/>
            <a:r>
              <a:rPr lang="hr-HR" dirty="0"/>
              <a:t>Dok perete zube ili nanosite šampon za kosu zatvorite slavinu</a:t>
            </a:r>
          </a:p>
          <a:p>
            <a:pPr lvl="0"/>
            <a:r>
              <a:rPr lang="hr-HR" dirty="0"/>
              <a:t>Tuširanje je znatno štedljivije od kupanja u kadi</a:t>
            </a:r>
          </a:p>
          <a:p>
            <a:pPr lvl="0"/>
            <a:r>
              <a:rPr lang="hr-HR" dirty="0"/>
              <a:t>Strojeve za pranje rublja i posuđa preporučljivo je koristiti kada su puni, a ne za pranje 1 komada odjeće ili poluprazne perilice posuđa</a:t>
            </a:r>
          </a:p>
          <a:p>
            <a:pPr lvl="0"/>
            <a:r>
              <a:rPr lang="hr-HR" dirty="0"/>
              <a:t>Ne perite vozila uz obale vodotoka i jezera. Zagadit ćete okoliš i vodu. Vozila je najbolje prati u autopraonici. </a:t>
            </a:r>
          </a:p>
          <a:p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F1BE66-AA36-6845-98EC-CDF6C7EA4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8068" y="1639020"/>
            <a:ext cx="2139351" cy="205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482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4A17F-8436-2D4D-9DBB-DFE2DAB86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BBD98-EC09-F845-97FD-C060E66E5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 Pogledaj ovu animaciju i razmisli o njoj: </a:t>
            </a:r>
          </a:p>
          <a:p>
            <a:endParaRPr lang="sr-Latn-RS" dirty="0"/>
          </a:p>
          <a:p>
            <a:endParaRPr lang="sr-Latn-RS" dirty="0"/>
          </a:p>
          <a:p>
            <a:pPr marL="0" indent="0">
              <a:buNone/>
            </a:pPr>
            <a:r>
              <a:rPr lang="hr-HR" u="sng" dirty="0">
                <a:hlinkClick r:id="rId2"/>
              </a:rPr>
              <a:t>  https://www.youtube.com/watch?v=7psS8bxJqkU&amp;feature=youtu.be</a:t>
            </a:r>
            <a:endParaRPr lang="hr-HR" u="sng" dirty="0"/>
          </a:p>
          <a:p>
            <a:pPr marL="0" indent="0">
              <a:buNone/>
            </a:pPr>
            <a:endParaRPr lang="hr-HR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2025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{2938EDA4-5933-D744-8431-22D0C7848114}tf10001122</Template>
  <TotalTime>166</TotalTime>
  <Words>809</Words>
  <Application>Microsoft Macintosh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Tw Cen MT</vt:lpstr>
      <vt:lpstr>Circuit</vt:lpstr>
      <vt:lpstr>22.03.2020.  SVJETSKI DAN VODA</vt:lpstr>
      <vt:lpstr>Kratki video učenika osmog razreda na temu vode</vt:lpstr>
      <vt:lpstr>SVJETSKI DAN VODA I ODREĐIVANJE TEME</vt:lpstr>
      <vt:lpstr>PRIČA O VODI</vt:lpstr>
      <vt:lpstr>GDJE I KAKO DANAS KORISTIMO VODU- POVEZANOST VODE I HRANE</vt:lpstr>
      <vt:lpstr>PowerPoint Presentation</vt:lpstr>
      <vt:lpstr>ČINJENICE NAD KOJIMA SE TREBA ZAMISLITI</vt:lpstr>
      <vt:lpstr>kako MI MOŽEMO doprinijeti OČUVANJU VODE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22.03.2020.  SVJETSKI DAN VODA</dc:title>
  <dc:creator>Microsoft Office User</dc:creator>
  <cp:lastModifiedBy>Microsoft Office User</cp:lastModifiedBy>
  <cp:revision>19</cp:revision>
  <dcterms:created xsi:type="dcterms:W3CDTF">2020-03-22T21:39:50Z</dcterms:created>
  <dcterms:modified xsi:type="dcterms:W3CDTF">2020-03-23T21:12:05Z</dcterms:modified>
</cp:coreProperties>
</file>