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8" r:id="rId2"/>
    <p:sldId id="259" r:id="rId3"/>
    <p:sldId id="260" r:id="rId4"/>
    <p:sldId id="261" r:id="rId5"/>
    <p:sldId id="262" r:id="rId6"/>
    <p:sldId id="265" r:id="rId7"/>
    <p:sldId id="263" r:id="rId8"/>
    <p:sldId id="266" r:id="rId9"/>
    <p:sldId id="267" r:id="rId10"/>
    <p:sldId id="268" r:id="rId11"/>
    <p:sldId id="269" r:id="rId12"/>
    <p:sldId id="270" r:id="rId13"/>
    <p:sldId id="271" r:id="rId14"/>
    <p:sldId id="282" r:id="rId15"/>
    <p:sldId id="286" r:id="rId16"/>
    <p:sldId id="274" r:id="rId17"/>
    <p:sldId id="272" r:id="rId18"/>
    <p:sldId id="283" r:id="rId19"/>
    <p:sldId id="284" r:id="rId20"/>
    <p:sldId id="275" r:id="rId21"/>
    <p:sldId id="273" r:id="rId22"/>
    <p:sldId id="281" r:id="rId23"/>
    <p:sldId id="285" r:id="rId24"/>
    <p:sldId id="276" r:id="rId25"/>
    <p:sldId id="277" r:id="rId26"/>
    <p:sldId id="278" r:id="rId27"/>
    <p:sldId id="279" r:id="rId28"/>
    <p:sldId id="280" r:id="rId29"/>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46" y="-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10" name="Pravokutni trokut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Naslov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hr-HR" smtClean="0"/>
              <a:t>Kliknite da biste uredili stil naslova matrice</a:t>
            </a:r>
            <a:endParaRPr kumimoji="0" lang="en-US"/>
          </a:p>
        </p:txBody>
      </p:sp>
      <p:sp>
        <p:nvSpPr>
          <p:cNvPr id="17" name="Podnaslov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r-HR" smtClean="0"/>
              <a:t>Kliknite da biste uredili stil podnaslova matrice</a:t>
            </a:r>
            <a:endParaRPr kumimoji="0" lang="en-US"/>
          </a:p>
        </p:txBody>
      </p:sp>
      <p:grpSp>
        <p:nvGrpSpPr>
          <p:cNvPr id="2" name="Grupa 1"/>
          <p:cNvGrpSpPr/>
          <p:nvPr/>
        </p:nvGrpSpPr>
        <p:grpSpPr>
          <a:xfrm>
            <a:off x="-3765" y="4953000"/>
            <a:ext cx="9147765" cy="1912088"/>
            <a:chOff x="-3765" y="4832896"/>
            <a:chExt cx="9147765" cy="2032192"/>
          </a:xfrm>
        </p:grpSpPr>
        <p:sp>
          <p:nvSpPr>
            <p:cNvPr id="7" name="Prostoručno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Prostoručno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Prostoručno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avni poveznik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Rezervirano mjesto datuma 29"/>
          <p:cNvSpPr>
            <a:spLocks noGrp="1"/>
          </p:cNvSpPr>
          <p:nvPr>
            <p:ph type="dt" sz="half" idx="10"/>
          </p:nvPr>
        </p:nvSpPr>
        <p:spPr/>
        <p:txBody>
          <a:bodyPr/>
          <a:lstStyle>
            <a:lvl1pPr>
              <a:defRPr>
                <a:solidFill>
                  <a:srgbClr val="FFFFFF"/>
                </a:solidFill>
              </a:defRPr>
            </a:lvl1pPr>
            <a:extLst/>
          </a:lstStyle>
          <a:p>
            <a:fld id="{DAAEDC7E-2A0A-448A-A995-CB6D5A1D9D98}" type="datetimeFigureOut">
              <a:rPr lang="hr-HR" smtClean="0"/>
              <a:pPr/>
              <a:t>28.1.2019.</a:t>
            </a:fld>
            <a:endParaRPr lang="hr-HR"/>
          </a:p>
        </p:txBody>
      </p:sp>
      <p:sp>
        <p:nvSpPr>
          <p:cNvPr id="19" name="Rezervirano mjesto podnožja 18"/>
          <p:cNvSpPr>
            <a:spLocks noGrp="1"/>
          </p:cNvSpPr>
          <p:nvPr>
            <p:ph type="ftr" sz="quarter" idx="11"/>
          </p:nvPr>
        </p:nvSpPr>
        <p:spPr/>
        <p:txBody>
          <a:bodyPr/>
          <a:lstStyle>
            <a:lvl1pPr>
              <a:defRPr>
                <a:solidFill>
                  <a:schemeClr val="accent1">
                    <a:tint val="20000"/>
                  </a:schemeClr>
                </a:solidFill>
              </a:defRPr>
            </a:lvl1pPr>
            <a:extLst/>
          </a:lstStyle>
          <a:p>
            <a:endParaRPr lang="hr-HR"/>
          </a:p>
        </p:txBody>
      </p:sp>
      <p:sp>
        <p:nvSpPr>
          <p:cNvPr id="27" name="Rezervirano mjesto broja slajda 26"/>
          <p:cNvSpPr>
            <a:spLocks noGrp="1"/>
          </p:cNvSpPr>
          <p:nvPr>
            <p:ph type="sldNum" sz="quarter" idx="12"/>
          </p:nvPr>
        </p:nvSpPr>
        <p:spPr/>
        <p:txBody>
          <a:bodyPr/>
          <a:lstStyle>
            <a:lvl1pPr>
              <a:defRPr>
                <a:solidFill>
                  <a:srgbClr val="FFFFFF"/>
                </a:solidFill>
              </a:defRPr>
            </a:lvl1pPr>
            <a:extLst/>
          </a:lstStyle>
          <a:p>
            <a:fld id="{1A73CD61-1472-4CAC-A62A-57861A821C6D}" type="slidenum">
              <a:rPr lang="hr-HR" smtClean="0"/>
              <a:pPr/>
              <a:t>‹#›</a:t>
            </a:fld>
            <a:endParaRPr lang="hr-HR"/>
          </a:p>
        </p:txBody>
      </p:sp>
    </p:spTree>
  </p:cSld>
  <p:clrMapOvr>
    <a:masterClrMapping/>
  </p:clrMapOvr>
  <p:transition spd="med">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457200" y="1481329"/>
            <a:ext cx="8229600" cy="4386071"/>
          </a:xfrm>
        </p:spPr>
        <p:txBody>
          <a:bodyPr vert="eaVert"/>
          <a:lstStyle>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extLst/>
          </a:lstStyle>
          <a:p>
            <a:fld id="{DAAEDC7E-2A0A-448A-A995-CB6D5A1D9D98}" type="datetimeFigureOut">
              <a:rPr lang="hr-HR" smtClean="0"/>
              <a:pPr/>
              <a:t>28.1.2019.</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1A73CD61-1472-4CAC-A62A-57861A821C6D}" type="slidenum">
              <a:rPr lang="hr-HR" smtClean="0"/>
              <a:pPr/>
              <a:t>‹#›</a:t>
            </a:fld>
            <a:endParaRPr lang="hr-HR"/>
          </a:p>
        </p:txBody>
      </p:sp>
    </p:spTree>
  </p:cSld>
  <p:clrMapOvr>
    <a:masterClrMapping/>
  </p:clrMapOvr>
  <p:transition spd="med">
    <p:split orient="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844013" y="274640"/>
            <a:ext cx="1777470" cy="5592761"/>
          </a:xfrm>
        </p:spPr>
        <p:txBody>
          <a:bodyPr vert="eaVert"/>
          <a:lstStyle>
            <a:extLs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457200" y="274641"/>
            <a:ext cx="6324600" cy="5592760"/>
          </a:xfrm>
        </p:spPr>
        <p:txBody>
          <a:bodyPr vert="eaVert"/>
          <a:lstStyle>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extLst/>
          </a:lstStyle>
          <a:p>
            <a:fld id="{DAAEDC7E-2A0A-448A-A995-CB6D5A1D9D98}" type="datetimeFigureOut">
              <a:rPr lang="hr-HR" smtClean="0"/>
              <a:pPr/>
              <a:t>28.1.2019.</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1A73CD61-1472-4CAC-A62A-57861A821C6D}" type="slidenum">
              <a:rPr lang="hr-HR" smtClean="0"/>
              <a:pPr/>
              <a:t>‹#›</a:t>
            </a:fld>
            <a:endParaRPr lang="hr-HR"/>
          </a:p>
        </p:txBody>
      </p:sp>
    </p:spTree>
  </p:cSld>
  <p:clrMapOvr>
    <a:masterClrMapping/>
  </p:clrMapOvr>
  <p:transition spd="med">
    <p:split orient="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lstStyle>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extLst/>
          </a:lstStyle>
          <a:p>
            <a:fld id="{DAAEDC7E-2A0A-448A-A995-CB6D5A1D9D98}" type="datetimeFigureOut">
              <a:rPr lang="hr-HR" smtClean="0"/>
              <a:pPr/>
              <a:t>28.1.2019.</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1A73CD61-1472-4CAC-A62A-57861A821C6D}" type="slidenum">
              <a:rPr lang="hr-HR" smtClean="0"/>
              <a:pPr/>
              <a:t>‹#›</a:t>
            </a:fld>
            <a:endParaRPr lang="hr-HR"/>
          </a:p>
        </p:txBody>
      </p:sp>
      <p:sp>
        <p:nvSpPr>
          <p:cNvPr id="7" name="Naslov 6"/>
          <p:cNvSpPr>
            <a:spLocks noGrp="1"/>
          </p:cNvSpPr>
          <p:nvPr>
            <p:ph type="title"/>
          </p:nvPr>
        </p:nvSpPr>
        <p:spPr/>
        <p:txBody>
          <a:bodyPr rtlCol="0"/>
          <a:lstStyle>
            <a:extLst/>
          </a:lstStyle>
          <a:p>
            <a:r>
              <a:rPr kumimoji="0" lang="hr-HR" smtClean="0"/>
              <a:t>Kliknite da biste uredili stil naslova matrice</a:t>
            </a:r>
            <a:endParaRPr kumimoji="0" lang="en-US"/>
          </a:p>
        </p:txBody>
      </p:sp>
    </p:spTree>
  </p:cSld>
  <p:clrMapOvr>
    <a:masterClrMapping/>
  </p:clrMapOvr>
  <p:transition spd="med">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bg>
      <p:bgRef idx="1002">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r-HR" smtClean="0"/>
              <a:t>Kliknite da biste uredili stilove teksta matrice</a:t>
            </a:r>
          </a:p>
        </p:txBody>
      </p:sp>
      <p:sp>
        <p:nvSpPr>
          <p:cNvPr id="4" name="Rezervirano mjesto datuma 3"/>
          <p:cNvSpPr>
            <a:spLocks noGrp="1"/>
          </p:cNvSpPr>
          <p:nvPr>
            <p:ph type="dt" sz="half" idx="10"/>
          </p:nvPr>
        </p:nvSpPr>
        <p:spPr/>
        <p:txBody>
          <a:bodyPr/>
          <a:lstStyle>
            <a:extLst/>
          </a:lstStyle>
          <a:p>
            <a:fld id="{DAAEDC7E-2A0A-448A-A995-CB6D5A1D9D98}" type="datetimeFigureOut">
              <a:rPr lang="hr-HR" smtClean="0"/>
              <a:pPr/>
              <a:t>28.1.2019.</a:t>
            </a:fld>
            <a:endParaRPr lang="hr-HR"/>
          </a:p>
        </p:txBody>
      </p:sp>
      <p:sp>
        <p:nvSpPr>
          <p:cNvPr id="5" name="Rezervirano mjesto podnožja 4"/>
          <p:cNvSpPr>
            <a:spLocks noGrp="1"/>
          </p:cNvSpPr>
          <p:nvPr>
            <p:ph type="ftr" sz="quarter" idx="11"/>
          </p:nvPr>
        </p:nvSpPr>
        <p:spPr/>
        <p:txBody>
          <a:bodyPr/>
          <a:lstStyle>
            <a:extLst/>
          </a:lstStyle>
          <a:p>
            <a:endParaRPr lang="hr-HR"/>
          </a:p>
        </p:txBody>
      </p:sp>
      <p:sp>
        <p:nvSpPr>
          <p:cNvPr id="6" name="Rezervirano mjesto broja slajda 5"/>
          <p:cNvSpPr>
            <a:spLocks noGrp="1"/>
          </p:cNvSpPr>
          <p:nvPr>
            <p:ph type="sldNum" sz="quarter" idx="12"/>
          </p:nvPr>
        </p:nvSpPr>
        <p:spPr/>
        <p:txBody>
          <a:bodyPr/>
          <a:lstStyle>
            <a:extLst/>
          </a:lstStyle>
          <a:p>
            <a:fld id="{1A73CD61-1472-4CAC-A62A-57861A821C6D}" type="slidenum">
              <a:rPr lang="hr-HR" smtClean="0"/>
              <a:pPr/>
              <a:t>‹#›</a:t>
            </a:fld>
            <a:endParaRPr lang="hr-HR"/>
          </a:p>
        </p:txBody>
      </p:sp>
      <p:sp>
        <p:nvSpPr>
          <p:cNvPr id="7" name="Š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Š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split orient="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bg>
      <p:bgRef idx="1002">
        <a:schemeClr val="bg1"/>
      </p:bgRef>
    </p:bg>
    <p:spTree>
      <p:nvGrpSpPr>
        <p:cNvPr id="1" name=""/>
        <p:cNvGrpSpPr/>
        <p:nvPr/>
      </p:nvGrpSpPr>
      <p:grpSpPr>
        <a:xfrm>
          <a:off x="0" y="0"/>
          <a:ext cx="0" cy="0"/>
          <a:chOff x="0" y="0"/>
          <a:chExt cx="0" cy="0"/>
        </a:xfrm>
      </p:grpSpPr>
      <p:sp>
        <p:nvSpPr>
          <p:cNvPr id="3" name="Rezervirano mjesto sadržaja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sadržaja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5" name="Rezervirano mjesto datuma 4"/>
          <p:cNvSpPr>
            <a:spLocks noGrp="1"/>
          </p:cNvSpPr>
          <p:nvPr>
            <p:ph type="dt" sz="half" idx="10"/>
          </p:nvPr>
        </p:nvSpPr>
        <p:spPr/>
        <p:txBody>
          <a:bodyPr/>
          <a:lstStyle>
            <a:extLst/>
          </a:lstStyle>
          <a:p>
            <a:fld id="{DAAEDC7E-2A0A-448A-A995-CB6D5A1D9D98}" type="datetimeFigureOut">
              <a:rPr lang="hr-HR" smtClean="0"/>
              <a:pPr/>
              <a:t>28.1.2019.</a:t>
            </a:fld>
            <a:endParaRPr lang="hr-HR"/>
          </a:p>
        </p:txBody>
      </p:sp>
      <p:sp>
        <p:nvSpPr>
          <p:cNvPr id="6" name="Rezervirano mjesto podnožja 5"/>
          <p:cNvSpPr>
            <a:spLocks noGrp="1"/>
          </p:cNvSpPr>
          <p:nvPr>
            <p:ph type="ftr" sz="quarter" idx="11"/>
          </p:nvPr>
        </p:nvSpPr>
        <p:spPr/>
        <p:txBody>
          <a:bodyPr/>
          <a:lstStyle>
            <a:extLst/>
          </a:lstStyle>
          <a:p>
            <a:endParaRPr lang="hr-HR"/>
          </a:p>
        </p:txBody>
      </p:sp>
      <p:sp>
        <p:nvSpPr>
          <p:cNvPr id="7" name="Rezervirano mjesto broja slajda 6"/>
          <p:cNvSpPr>
            <a:spLocks noGrp="1"/>
          </p:cNvSpPr>
          <p:nvPr>
            <p:ph type="sldNum" sz="quarter" idx="12"/>
          </p:nvPr>
        </p:nvSpPr>
        <p:spPr/>
        <p:txBody>
          <a:bodyPr/>
          <a:lstStyle>
            <a:extLst/>
          </a:lstStyle>
          <a:p>
            <a:fld id="{1A73CD61-1472-4CAC-A62A-57861A821C6D}" type="slidenum">
              <a:rPr lang="hr-HR" smtClean="0"/>
              <a:pPr/>
              <a:t>‹#›</a:t>
            </a:fld>
            <a:endParaRPr lang="hr-HR"/>
          </a:p>
        </p:txBody>
      </p:sp>
      <p:sp>
        <p:nvSpPr>
          <p:cNvPr id="8" name="Naslov 7"/>
          <p:cNvSpPr>
            <a:spLocks noGrp="1"/>
          </p:cNvSpPr>
          <p:nvPr>
            <p:ph type="title"/>
          </p:nvPr>
        </p:nvSpPr>
        <p:spPr/>
        <p:txBody>
          <a:bodyPr rtlCol="0"/>
          <a:lstStyle>
            <a:extLst/>
          </a:lstStyle>
          <a:p>
            <a:r>
              <a:rPr kumimoji="0" lang="hr-HR" smtClean="0"/>
              <a:t>Kliknite da biste uredili stil naslova matrice</a:t>
            </a:r>
            <a:endParaRPr kumimoji="0" lang="en-US"/>
          </a:p>
        </p:txBody>
      </p:sp>
    </p:spTree>
  </p:cSld>
  <p:clrMapOvr>
    <a:overrideClrMapping bg1="dk1" tx1="lt1" bg2="dk2" tx2="lt2" accent1="accent1" accent2="accent2" accent3="accent3" accent4="accent4" accent5="accent5" accent6="accent6" hlink="hlink" folHlink="folHlink"/>
  </p:clrMapOvr>
  <p:transition spd="med">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Usporedba">
    <p:bg>
      <p:bgRef idx="1003">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nchor="ctr"/>
          <a:lstStyle>
            <a:lvl1pPr>
              <a:defRPr/>
            </a:lvl1pPr>
            <a:extLst/>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r-HR" smtClean="0"/>
              <a:t>Kliknite da biste uredili stilove teksta matrice</a:t>
            </a:r>
          </a:p>
        </p:txBody>
      </p:sp>
      <p:sp>
        <p:nvSpPr>
          <p:cNvPr id="4" name="Rezervirano mjesto teksta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r-HR" smtClean="0"/>
              <a:t>Kliknite da biste uredili stilove teksta matrice</a:t>
            </a:r>
          </a:p>
        </p:txBody>
      </p:sp>
      <p:sp>
        <p:nvSpPr>
          <p:cNvPr id="5" name="Rezervirano mjesto sadržaja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6" name="Rezervirano mjesto sadržaja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7" name="Rezervirano mjesto datuma 6"/>
          <p:cNvSpPr>
            <a:spLocks noGrp="1"/>
          </p:cNvSpPr>
          <p:nvPr>
            <p:ph type="dt" sz="half" idx="10"/>
          </p:nvPr>
        </p:nvSpPr>
        <p:spPr/>
        <p:txBody>
          <a:bodyPr/>
          <a:lstStyle>
            <a:extLst/>
          </a:lstStyle>
          <a:p>
            <a:fld id="{DAAEDC7E-2A0A-448A-A995-CB6D5A1D9D98}" type="datetimeFigureOut">
              <a:rPr lang="hr-HR" smtClean="0"/>
              <a:pPr/>
              <a:t>28.1.2019.</a:t>
            </a:fld>
            <a:endParaRPr lang="hr-HR"/>
          </a:p>
        </p:txBody>
      </p:sp>
      <p:sp>
        <p:nvSpPr>
          <p:cNvPr id="8" name="Rezervirano mjesto podnožja 7"/>
          <p:cNvSpPr>
            <a:spLocks noGrp="1"/>
          </p:cNvSpPr>
          <p:nvPr>
            <p:ph type="ftr" sz="quarter" idx="11"/>
          </p:nvPr>
        </p:nvSpPr>
        <p:spPr/>
        <p:txBody>
          <a:bodyPr/>
          <a:lstStyle>
            <a:extLst/>
          </a:lstStyle>
          <a:p>
            <a:endParaRPr lang="hr-HR"/>
          </a:p>
        </p:txBody>
      </p:sp>
      <p:sp>
        <p:nvSpPr>
          <p:cNvPr id="9" name="Rezervirano mjesto broja slajda 8"/>
          <p:cNvSpPr>
            <a:spLocks noGrp="1"/>
          </p:cNvSpPr>
          <p:nvPr>
            <p:ph type="sldNum" sz="quarter" idx="12"/>
          </p:nvPr>
        </p:nvSpPr>
        <p:spPr/>
        <p:txBody>
          <a:bodyPr/>
          <a:lstStyle>
            <a:extLst/>
          </a:lstStyle>
          <a:p>
            <a:fld id="{1A73CD61-1472-4CAC-A62A-57861A821C6D}"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transition spd="med">
    <p:split orient="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bg>
      <p:bgRef idx="1002">
        <a:schemeClr val="bg1"/>
      </p:bgRef>
    </p:bg>
    <p:spTree>
      <p:nvGrpSpPr>
        <p:cNvPr id="1" name=""/>
        <p:cNvGrpSpPr/>
        <p:nvPr/>
      </p:nvGrpSpPr>
      <p:grpSpPr>
        <a:xfrm>
          <a:off x="0" y="0"/>
          <a:ext cx="0" cy="0"/>
          <a:chOff x="0" y="0"/>
          <a:chExt cx="0" cy="0"/>
        </a:xfrm>
      </p:grpSpPr>
      <p:sp>
        <p:nvSpPr>
          <p:cNvPr id="3" name="Rezervirano mjesto datuma 2"/>
          <p:cNvSpPr>
            <a:spLocks noGrp="1"/>
          </p:cNvSpPr>
          <p:nvPr>
            <p:ph type="dt" sz="half" idx="10"/>
          </p:nvPr>
        </p:nvSpPr>
        <p:spPr/>
        <p:txBody>
          <a:bodyPr/>
          <a:lstStyle>
            <a:extLst/>
          </a:lstStyle>
          <a:p>
            <a:fld id="{DAAEDC7E-2A0A-448A-A995-CB6D5A1D9D98}" type="datetimeFigureOut">
              <a:rPr lang="hr-HR" smtClean="0"/>
              <a:pPr/>
              <a:t>28.1.2019.</a:t>
            </a:fld>
            <a:endParaRPr lang="hr-HR"/>
          </a:p>
        </p:txBody>
      </p:sp>
      <p:sp>
        <p:nvSpPr>
          <p:cNvPr id="4" name="Rezervirano mjesto podnožja 3"/>
          <p:cNvSpPr>
            <a:spLocks noGrp="1"/>
          </p:cNvSpPr>
          <p:nvPr>
            <p:ph type="ftr" sz="quarter" idx="11"/>
          </p:nvPr>
        </p:nvSpPr>
        <p:spPr/>
        <p:txBody>
          <a:bodyPr/>
          <a:lstStyle>
            <a:extLst/>
          </a:lstStyle>
          <a:p>
            <a:endParaRPr lang="hr-HR"/>
          </a:p>
        </p:txBody>
      </p:sp>
      <p:sp>
        <p:nvSpPr>
          <p:cNvPr id="5" name="Rezervirano mjesto broja slajda 4"/>
          <p:cNvSpPr>
            <a:spLocks noGrp="1"/>
          </p:cNvSpPr>
          <p:nvPr>
            <p:ph type="sldNum" sz="quarter" idx="12"/>
          </p:nvPr>
        </p:nvSpPr>
        <p:spPr/>
        <p:txBody>
          <a:bodyPr/>
          <a:lstStyle>
            <a:extLst/>
          </a:lstStyle>
          <a:p>
            <a:fld id="{1A73CD61-1472-4CAC-A62A-57861A821C6D}" type="slidenum">
              <a:rPr lang="hr-HR" smtClean="0"/>
              <a:pPr/>
              <a:t>‹#›</a:t>
            </a:fld>
            <a:endParaRPr lang="hr-HR"/>
          </a:p>
        </p:txBody>
      </p:sp>
      <p:sp>
        <p:nvSpPr>
          <p:cNvPr id="6" name="Naslov 5"/>
          <p:cNvSpPr>
            <a:spLocks noGrp="1"/>
          </p:cNvSpPr>
          <p:nvPr>
            <p:ph type="title"/>
          </p:nvPr>
        </p:nvSpPr>
        <p:spPr/>
        <p:txBody>
          <a:bodyPr rtlCol="0"/>
          <a:lstStyle>
            <a:extLst/>
          </a:lstStyle>
          <a:p>
            <a:r>
              <a:rPr kumimoji="0" lang="hr-HR" smtClean="0"/>
              <a:t>Kliknite da biste uredili stil naslova matrice</a:t>
            </a:r>
            <a:endParaRPr kumimoji="0" lang="en-US"/>
          </a:p>
        </p:txBody>
      </p:sp>
    </p:spTree>
  </p:cSld>
  <p:clrMapOvr>
    <a:overrideClrMapping bg1="dk1" tx1="lt1" bg2="dk2" tx2="lt2" accent1="accent1" accent2="accent2" accent3="accent3" accent4="accent4" accent5="accent5" accent6="accent6" hlink="hlink" folHlink="folHlink"/>
  </p:clrMapOvr>
  <p:transition spd="med">
    <p:split orient="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extLst/>
          </a:lstStyle>
          <a:p>
            <a:fld id="{DAAEDC7E-2A0A-448A-A995-CB6D5A1D9D98}" type="datetimeFigureOut">
              <a:rPr lang="hr-HR" smtClean="0"/>
              <a:pPr/>
              <a:t>28.1.2019.</a:t>
            </a:fld>
            <a:endParaRPr lang="hr-HR"/>
          </a:p>
        </p:txBody>
      </p:sp>
      <p:sp>
        <p:nvSpPr>
          <p:cNvPr id="3" name="Rezervirano mjesto podnožja 2"/>
          <p:cNvSpPr>
            <a:spLocks noGrp="1"/>
          </p:cNvSpPr>
          <p:nvPr>
            <p:ph type="ftr" sz="quarter" idx="11"/>
          </p:nvPr>
        </p:nvSpPr>
        <p:spPr/>
        <p:txBody>
          <a:bodyPr/>
          <a:lstStyle>
            <a:extLst/>
          </a:lstStyle>
          <a:p>
            <a:endParaRPr lang="hr-HR"/>
          </a:p>
        </p:txBody>
      </p:sp>
      <p:sp>
        <p:nvSpPr>
          <p:cNvPr id="4" name="Rezervirano mjesto broja slajda 3"/>
          <p:cNvSpPr>
            <a:spLocks noGrp="1"/>
          </p:cNvSpPr>
          <p:nvPr>
            <p:ph type="sldNum" sz="quarter" idx="12"/>
          </p:nvPr>
        </p:nvSpPr>
        <p:spPr/>
        <p:txBody>
          <a:bodyPr/>
          <a:lstStyle>
            <a:extLst/>
          </a:lstStyle>
          <a:p>
            <a:fld id="{1A73CD61-1472-4CAC-A62A-57861A821C6D}" type="slidenum">
              <a:rPr lang="hr-HR" smtClean="0"/>
              <a:pPr/>
              <a:t>‹#›</a:t>
            </a:fld>
            <a:endParaRPr lang="hr-HR"/>
          </a:p>
        </p:txBody>
      </p:sp>
    </p:spTree>
  </p:cSld>
  <p:clrMapOvr>
    <a:masterClrMapping/>
  </p:clrMapOvr>
  <p:transition spd="med">
    <p:split orient="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bg>
      <p:bgRef idx="1003">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hr-HR" smtClean="0"/>
              <a:t>Kliknite da biste uredili stil naslova matrice</a:t>
            </a:r>
            <a:endParaRPr kumimoji="0" lang="en-US"/>
          </a:p>
        </p:txBody>
      </p:sp>
      <p:sp>
        <p:nvSpPr>
          <p:cNvPr id="3" name="Rezervirano mjesto teksta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hr-HR" smtClean="0"/>
              <a:t>Kliknite da biste uredili stilove teksta matrice</a:t>
            </a:r>
          </a:p>
        </p:txBody>
      </p:sp>
      <p:sp>
        <p:nvSpPr>
          <p:cNvPr id="4" name="Rezervirano mjesto sadržaja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5" name="Rezervirano mjesto datuma 4"/>
          <p:cNvSpPr>
            <a:spLocks noGrp="1"/>
          </p:cNvSpPr>
          <p:nvPr>
            <p:ph type="dt" sz="half" idx="10"/>
          </p:nvPr>
        </p:nvSpPr>
        <p:spPr>
          <a:xfrm>
            <a:off x="6727032" y="6407944"/>
            <a:ext cx="1920240" cy="365760"/>
          </a:xfrm>
        </p:spPr>
        <p:txBody>
          <a:bodyPr/>
          <a:lstStyle>
            <a:extLst/>
          </a:lstStyle>
          <a:p>
            <a:fld id="{DAAEDC7E-2A0A-448A-A995-CB6D5A1D9D98}" type="datetimeFigureOut">
              <a:rPr lang="hr-HR" smtClean="0"/>
              <a:pPr/>
              <a:t>28.1.2019.</a:t>
            </a:fld>
            <a:endParaRPr lang="hr-HR"/>
          </a:p>
        </p:txBody>
      </p:sp>
      <p:sp>
        <p:nvSpPr>
          <p:cNvPr id="6" name="Rezervirano mjesto podnožja 5"/>
          <p:cNvSpPr>
            <a:spLocks noGrp="1"/>
          </p:cNvSpPr>
          <p:nvPr>
            <p:ph type="ftr" sz="quarter" idx="11"/>
          </p:nvPr>
        </p:nvSpPr>
        <p:spPr/>
        <p:txBody>
          <a:bodyPr/>
          <a:lstStyle>
            <a:extLst/>
          </a:lstStyle>
          <a:p>
            <a:endParaRPr lang="hr-HR"/>
          </a:p>
        </p:txBody>
      </p:sp>
      <p:sp>
        <p:nvSpPr>
          <p:cNvPr id="7" name="Rezervirano mjesto broja slajda 6"/>
          <p:cNvSpPr>
            <a:spLocks noGrp="1"/>
          </p:cNvSpPr>
          <p:nvPr>
            <p:ph type="sldNum" sz="quarter" idx="12"/>
          </p:nvPr>
        </p:nvSpPr>
        <p:spPr/>
        <p:txBody>
          <a:bodyPr/>
          <a:lstStyle>
            <a:extLst/>
          </a:lstStyle>
          <a:p>
            <a:fld id="{1A73CD61-1472-4CAC-A62A-57861A821C6D}"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transition spd="med">
    <p:split orient="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bg>
      <p:bgRef idx="1002">
        <a:schemeClr val="bg1"/>
      </p:bgRef>
    </p:bg>
    <p:spTree>
      <p:nvGrpSpPr>
        <p:cNvPr id="1" name=""/>
        <p:cNvGrpSpPr/>
        <p:nvPr/>
      </p:nvGrpSpPr>
      <p:grpSpPr>
        <a:xfrm>
          <a:off x="0" y="0"/>
          <a:ext cx="0" cy="0"/>
          <a:chOff x="0" y="0"/>
          <a:chExt cx="0" cy="0"/>
        </a:xfrm>
      </p:grpSpPr>
      <p:sp>
        <p:nvSpPr>
          <p:cNvPr id="4" name="Rezervirano mjesto teksta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hr-HR" smtClean="0"/>
              <a:t>Kliknite da biste uredili stilove teksta matrice</a:t>
            </a:r>
          </a:p>
        </p:txBody>
      </p:sp>
      <p:sp>
        <p:nvSpPr>
          <p:cNvPr id="3" name="Rezervirano mjesto slik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hr-HR" smtClean="0"/>
              <a:t>Pritisnite ikonu za dodavanje slike</a:t>
            </a:r>
            <a:endParaRPr kumimoji="0" lang="en-US" dirty="0"/>
          </a:p>
        </p:txBody>
      </p:sp>
      <p:sp>
        <p:nvSpPr>
          <p:cNvPr id="5" name="Rezervirano mjesto datuma 4"/>
          <p:cNvSpPr>
            <a:spLocks noGrp="1"/>
          </p:cNvSpPr>
          <p:nvPr>
            <p:ph type="dt" sz="half" idx="10"/>
          </p:nvPr>
        </p:nvSpPr>
        <p:spPr/>
        <p:txBody>
          <a:bodyPr/>
          <a:lstStyle>
            <a:lvl1pPr>
              <a:defRPr>
                <a:solidFill>
                  <a:schemeClr val="tx1"/>
                </a:solidFill>
              </a:defRPr>
            </a:lvl1pPr>
            <a:extLst/>
          </a:lstStyle>
          <a:p>
            <a:fld id="{DAAEDC7E-2A0A-448A-A995-CB6D5A1D9D98}" type="datetimeFigureOut">
              <a:rPr lang="hr-HR" smtClean="0"/>
              <a:pPr/>
              <a:t>28.1.2019.</a:t>
            </a:fld>
            <a:endParaRPr lang="hr-HR"/>
          </a:p>
        </p:txBody>
      </p:sp>
      <p:sp>
        <p:nvSpPr>
          <p:cNvPr id="6" name="Rezervirano mjesto podnožj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hr-HR"/>
          </a:p>
        </p:txBody>
      </p:sp>
      <p:sp>
        <p:nvSpPr>
          <p:cNvPr id="7" name="Rezervirano mjesto broja slajda 6"/>
          <p:cNvSpPr>
            <a:spLocks noGrp="1"/>
          </p:cNvSpPr>
          <p:nvPr>
            <p:ph type="sldNum" sz="quarter" idx="12"/>
          </p:nvPr>
        </p:nvSpPr>
        <p:spPr/>
        <p:txBody>
          <a:bodyPr/>
          <a:lstStyle>
            <a:lvl1pPr>
              <a:defRPr>
                <a:solidFill>
                  <a:schemeClr val="tx1"/>
                </a:solidFill>
              </a:defRPr>
            </a:lvl1pPr>
            <a:extLst/>
          </a:lstStyle>
          <a:p>
            <a:fld id="{1A73CD61-1472-4CAC-A62A-57861A821C6D}" type="slidenum">
              <a:rPr lang="hr-HR" smtClean="0"/>
              <a:pPr/>
              <a:t>‹#›</a:t>
            </a:fld>
            <a:endParaRPr lang="hr-HR"/>
          </a:p>
        </p:txBody>
      </p:sp>
      <p:sp>
        <p:nvSpPr>
          <p:cNvPr id="2" name="Naslov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hr-HR" smtClean="0"/>
              <a:t>Kliknite da biste uredili stil naslova matrice</a:t>
            </a:r>
            <a:endParaRPr kumimoji="0" lang="en-US"/>
          </a:p>
        </p:txBody>
      </p:sp>
      <p:sp>
        <p:nvSpPr>
          <p:cNvPr id="8" name="Prostoručno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Prostoručno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Pravokutni trokut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avni poveznik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Š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Š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p:split orient="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Prostoručno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Prostoručno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Pravokutni trokut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avni poveznik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Rezervirano mjesto naslova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hr-HR" smtClean="0"/>
              <a:t>Kliknite da biste uredili stil naslova matrice</a:t>
            </a:r>
            <a:endParaRPr kumimoji="0" lang="en-US"/>
          </a:p>
        </p:txBody>
      </p:sp>
      <p:sp>
        <p:nvSpPr>
          <p:cNvPr id="30" name="Rezervirano mjesto teksta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hr-HR" smtClean="0"/>
              <a:t>Kliknite da biste uredili stilove teksta matrice</a:t>
            </a:r>
          </a:p>
          <a:p>
            <a:pPr lvl="1" eaLnBrk="1" latinLnBrk="0" hangingPunct="1"/>
            <a:r>
              <a:rPr kumimoji="0" lang="hr-HR" smtClean="0"/>
              <a:t>Druga razina</a:t>
            </a:r>
          </a:p>
          <a:p>
            <a:pPr lvl="2" eaLnBrk="1" latinLnBrk="0" hangingPunct="1"/>
            <a:r>
              <a:rPr kumimoji="0" lang="hr-HR" smtClean="0"/>
              <a:t>Treća razina</a:t>
            </a:r>
          </a:p>
          <a:p>
            <a:pPr lvl="3" eaLnBrk="1" latinLnBrk="0" hangingPunct="1"/>
            <a:r>
              <a:rPr kumimoji="0" lang="hr-HR" smtClean="0"/>
              <a:t>Četvrta razina</a:t>
            </a:r>
          </a:p>
          <a:p>
            <a:pPr lvl="4" eaLnBrk="1" latinLnBrk="0" hangingPunct="1"/>
            <a:r>
              <a:rPr kumimoji="0" lang="hr-HR" smtClean="0"/>
              <a:t>Peta razina</a:t>
            </a:r>
            <a:endParaRPr kumimoji="0" lang="en-US"/>
          </a:p>
        </p:txBody>
      </p:sp>
      <p:sp>
        <p:nvSpPr>
          <p:cNvPr id="10" name="Rezervirano mjesto datum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AAEDC7E-2A0A-448A-A995-CB6D5A1D9D98}" type="datetimeFigureOut">
              <a:rPr lang="hr-HR" smtClean="0"/>
              <a:pPr/>
              <a:t>28.1.2019.</a:t>
            </a:fld>
            <a:endParaRPr lang="hr-HR"/>
          </a:p>
        </p:txBody>
      </p:sp>
      <p:sp>
        <p:nvSpPr>
          <p:cNvPr id="22" name="Rezervirano mjesto podnožj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hr-HR"/>
          </a:p>
        </p:txBody>
      </p:sp>
      <p:sp>
        <p:nvSpPr>
          <p:cNvPr id="18" name="Rezervirano mjesto broja slajd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A73CD61-1472-4CAC-A62A-57861A821C6D}"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split orient="vert"/>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com/maps/place/21012+Cassano+Magnago,+VA,+Italy/@45.6662895,8.7943576,13z/data=!3m1!4b1!4m5!3m4!1s0x478689a80397a1df:0x8e70a1c94f43f809!8m2!3d45.6717299!4d8.8272627"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google.com/maps/place/Pontedeume,+A+Coru%C3%B1a,+Spain/@43.4066173,-8.1872277,14z/data=!3m1!4b1!4m5!3m4!1s0xd2e7313842f5383:0x404f58273ca54b0!8m2!3d43.4074479!4d-8.1699094"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maps/place/Palodia,+Cyprus/@34.7414474,32.9535176,13z/data=!3m1!4b1!4m5!3m4!1s0x14e7343e648c7eb5:0x783ee7098bb4be8e!8m2!3d34.7467552!4d33.0057261" TargetMode="External"/><Relationship Id="rId2" Type="http://schemas.openxmlformats.org/officeDocument/2006/relationships/hyperlink" Target="https://heritageschool.ac.cy/" TargetMode="Externa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obilnost.hr/hr/sadrzaj/erasmus-opce-informacije/kljucna-aktivnost-2/" TargetMode="External"/><Relationship Id="rId2" Type="http://schemas.openxmlformats.org/officeDocument/2006/relationships/hyperlink" Target="http://www.mobilnost.hr/hr/sadrzaj/erasmus-opce-informacije/kljucna-aktivnost-1/" TargetMode="External"/><Relationship Id="rId1" Type="http://schemas.openxmlformats.org/officeDocument/2006/relationships/slideLayout" Target="../slideLayouts/slideLayout2.xml"/><Relationship Id="rId6" Type="http://schemas.openxmlformats.org/officeDocument/2006/relationships/hyperlink" Target="http://www.mobilnost.hr/hr/sadrzaj/erasmus-opce-informacije/sport/" TargetMode="External"/><Relationship Id="rId5" Type="http://schemas.openxmlformats.org/officeDocument/2006/relationships/hyperlink" Target="http://www.mobilnost.hr/hr/sadrzaj/erasmus-opce-informacije/program-jean-monnet/" TargetMode="External"/><Relationship Id="rId4" Type="http://schemas.openxmlformats.org/officeDocument/2006/relationships/hyperlink" Target="http://www.mobilnost.hr/hr/sadrzaj/erasmus-opce-informacije/kljucna-aktivnost-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p9yksDcdYB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043608" y="2492896"/>
            <a:ext cx="7078274" cy="1625599"/>
          </a:xfrm>
        </p:spPr>
        <p:txBody>
          <a:bodyPr>
            <a:normAutofit fontScale="90000"/>
          </a:bodyPr>
          <a:lstStyle/>
          <a:p>
            <a:r>
              <a:rPr lang="hr-HR" dirty="0" smtClean="0"/>
              <a:t/>
            </a:r>
            <a:br>
              <a:rPr lang="hr-HR" dirty="0" smtClean="0"/>
            </a:br>
            <a:r>
              <a:rPr lang="hr-HR" dirty="0" smtClean="0"/>
              <a:t/>
            </a:r>
            <a:br>
              <a:rPr lang="hr-HR" dirty="0" smtClean="0"/>
            </a:br>
            <a:r>
              <a:rPr lang="hr-HR" dirty="0" smtClean="0"/>
              <a:t/>
            </a:r>
            <a:br>
              <a:rPr lang="hr-HR" dirty="0" smtClean="0"/>
            </a:br>
            <a:r>
              <a:rPr lang="hr-HR" dirty="0" smtClean="0"/>
              <a:t/>
            </a:r>
            <a:br>
              <a:rPr lang="hr-HR" dirty="0" smtClean="0"/>
            </a:br>
            <a:r>
              <a:rPr lang="hr-HR" dirty="0" smtClean="0"/>
              <a:t>PROJEKT </a:t>
            </a:r>
            <a:br>
              <a:rPr lang="hr-HR" dirty="0" smtClean="0"/>
            </a:br>
            <a:r>
              <a:rPr lang="hr-HR" dirty="0" smtClean="0"/>
              <a:t>UNESCO PASSPORT</a:t>
            </a:r>
            <a:endParaRPr lang="hr-HR" dirty="0"/>
          </a:p>
        </p:txBody>
      </p:sp>
      <p:pic>
        <p:nvPicPr>
          <p:cNvPr id="3" name="Picture 2" descr="C:\Users\NADA\Pictures\2018,2019\UNESCOPASSPORT\PPT ERASMUS SLIKE\00.jpg"/>
          <p:cNvPicPr>
            <a:picLocks noChangeAspect="1" noChangeArrowheads="1"/>
          </p:cNvPicPr>
          <p:nvPr/>
        </p:nvPicPr>
        <p:blipFill>
          <a:blip r:embed="rId2" cstate="print"/>
          <a:srcRect/>
          <a:stretch>
            <a:fillRect/>
          </a:stretch>
        </p:blipFill>
        <p:spPr bwMode="auto">
          <a:xfrm>
            <a:off x="1259632" y="116632"/>
            <a:ext cx="6480720" cy="1440160"/>
          </a:xfrm>
          <a:prstGeom prst="rect">
            <a:avLst/>
          </a:prstGeom>
          <a:noFill/>
        </p:spPr>
      </p:pic>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smtClean="0"/>
              <a:t>NAŠE AKTIVNOSTI</a:t>
            </a:r>
            <a:endParaRPr lang="hr-HR" dirty="0"/>
          </a:p>
        </p:txBody>
      </p:sp>
      <p:sp>
        <p:nvSpPr>
          <p:cNvPr id="3" name="Rezervirano mjesto teksta 2"/>
          <p:cNvSpPr>
            <a:spLocks noGrp="1"/>
          </p:cNvSpPr>
          <p:nvPr>
            <p:ph type="body" idx="1"/>
          </p:nvPr>
        </p:nvSpPr>
        <p:spPr>
          <a:xfrm>
            <a:off x="395536" y="1196752"/>
            <a:ext cx="4028190" cy="711200"/>
          </a:xfrm>
        </p:spPr>
        <p:txBody>
          <a:bodyPr>
            <a:normAutofit fontScale="47500" lnSpcReduction="20000"/>
          </a:bodyPr>
          <a:lstStyle/>
          <a:p>
            <a:endParaRPr lang="hr-HR" sz="3800" dirty="0" smtClean="0"/>
          </a:p>
          <a:p>
            <a:r>
              <a:rPr lang="hr-HR" sz="5900" b="1" dirty="0" smtClean="0"/>
              <a:t>Procesija Za Križem</a:t>
            </a:r>
          </a:p>
          <a:p>
            <a:endParaRPr lang="hr-HR" dirty="0"/>
          </a:p>
        </p:txBody>
      </p:sp>
      <p:sp>
        <p:nvSpPr>
          <p:cNvPr id="4" name="Rezervirano mjesto sadržaja 3"/>
          <p:cNvSpPr>
            <a:spLocks noGrp="1"/>
          </p:cNvSpPr>
          <p:nvPr>
            <p:ph sz="quarter" idx="2"/>
          </p:nvPr>
        </p:nvSpPr>
        <p:spPr>
          <a:xfrm>
            <a:off x="899592" y="2492896"/>
            <a:ext cx="3581400" cy="3556000"/>
          </a:xfrm>
        </p:spPr>
        <p:txBody>
          <a:bodyPr>
            <a:normAutofit fontScale="92500" lnSpcReduction="20000"/>
          </a:bodyPr>
          <a:lstStyle/>
          <a:p>
            <a:r>
              <a:rPr lang="hr-HR" sz="2800" dirty="0" smtClean="0"/>
              <a:t>istraživanje povijesnih činjenica</a:t>
            </a:r>
          </a:p>
          <a:p>
            <a:r>
              <a:rPr lang="hr-HR" sz="2800" dirty="0" smtClean="0"/>
              <a:t>procesija na Veliki Četvrtak</a:t>
            </a:r>
          </a:p>
          <a:p>
            <a:r>
              <a:rPr lang="hr-HR" sz="2800" dirty="0" smtClean="0"/>
              <a:t>karakteristike i razlike u tradicionalnom pjevanju u Velikom tjednu</a:t>
            </a:r>
          </a:p>
          <a:p>
            <a:endParaRPr lang="hr-HR" dirty="0"/>
          </a:p>
        </p:txBody>
      </p:sp>
      <p:pic>
        <p:nvPicPr>
          <p:cNvPr id="4099" name="Picture 3" descr="C:\Users\NADA\Pictures\2018,2019\UNESCOPASSPORT\17.jpg"/>
          <p:cNvPicPr>
            <a:picLocks noGrp="1" noChangeAspect="1" noChangeArrowheads="1"/>
          </p:cNvPicPr>
          <p:nvPr>
            <p:ph sz="quarter" idx="4"/>
          </p:nvPr>
        </p:nvPicPr>
        <p:blipFill>
          <a:blip r:embed="rId2" cstate="print"/>
          <a:srcRect/>
          <a:stretch>
            <a:fillRect/>
          </a:stretch>
        </p:blipFill>
        <p:spPr bwMode="auto">
          <a:xfrm>
            <a:off x="4644008" y="2564904"/>
            <a:ext cx="3581400" cy="2387600"/>
          </a:xfrm>
          <a:prstGeom prst="rect">
            <a:avLst/>
          </a:prstGeom>
          <a:noFill/>
        </p:spPr>
      </p:pic>
    </p:spTree>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smtClean="0"/>
              <a:t>NAŠE AKTIVNOSTI</a:t>
            </a:r>
            <a:endParaRPr lang="hr-HR" dirty="0"/>
          </a:p>
        </p:txBody>
      </p:sp>
      <p:sp>
        <p:nvSpPr>
          <p:cNvPr id="3" name="Rezervirano mjesto teksta 2"/>
          <p:cNvSpPr>
            <a:spLocks noGrp="1"/>
          </p:cNvSpPr>
          <p:nvPr>
            <p:ph type="body" idx="1"/>
          </p:nvPr>
        </p:nvSpPr>
        <p:spPr>
          <a:xfrm>
            <a:off x="611560" y="1268760"/>
            <a:ext cx="4878688" cy="711200"/>
          </a:xfrm>
        </p:spPr>
        <p:txBody>
          <a:bodyPr>
            <a:noAutofit/>
          </a:bodyPr>
          <a:lstStyle/>
          <a:p>
            <a:endParaRPr lang="hr-HR" sz="3200" dirty="0" smtClean="0"/>
          </a:p>
          <a:p>
            <a:r>
              <a:rPr lang="hr-HR" sz="3200" dirty="0" smtClean="0"/>
              <a:t>Mediteranska prehrana</a:t>
            </a:r>
          </a:p>
          <a:p>
            <a:endParaRPr lang="hr-HR" sz="3200" dirty="0"/>
          </a:p>
        </p:txBody>
      </p:sp>
      <p:sp>
        <p:nvSpPr>
          <p:cNvPr id="4" name="Rezervirano mjesto sadržaja 3"/>
          <p:cNvSpPr>
            <a:spLocks noGrp="1"/>
          </p:cNvSpPr>
          <p:nvPr>
            <p:ph sz="quarter" idx="2"/>
          </p:nvPr>
        </p:nvSpPr>
        <p:spPr>
          <a:xfrm>
            <a:off x="467544" y="2514600"/>
            <a:ext cx="4028256" cy="3866728"/>
          </a:xfrm>
        </p:spPr>
        <p:txBody>
          <a:bodyPr>
            <a:normAutofit fontScale="85000" lnSpcReduction="20000"/>
          </a:bodyPr>
          <a:lstStyle/>
          <a:p>
            <a:r>
              <a:rPr lang="hr-HR" sz="2800" dirty="0" smtClean="0"/>
              <a:t>istraživanje i prikupljanje začinskih trava i biljaka</a:t>
            </a:r>
          </a:p>
          <a:p>
            <a:r>
              <a:rPr lang="hr-HR" sz="2800" dirty="0" smtClean="0"/>
              <a:t>skupljanje recepata i kreiranje knjige recepata</a:t>
            </a:r>
          </a:p>
          <a:p>
            <a:r>
              <a:rPr lang="hr-HR" sz="2800" dirty="0" smtClean="0"/>
              <a:t>kuhanje i priprema obroka prema tradicionalnim receptima</a:t>
            </a:r>
          </a:p>
          <a:p>
            <a:r>
              <a:rPr lang="hr-HR" sz="2800" dirty="0" smtClean="0"/>
              <a:t>ribarenje s lokalnim ribarima</a:t>
            </a:r>
          </a:p>
          <a:p>
            <a:endParaRPr lang="hr-HR" dirty="0"/>
          </a:p>
        </p:txBody>
      </p:sp>
      <p:pic>
        <p:nvPicPr>
          <p:cNvPr id="9" name="Rezervirano mjesto sadržaja 8" descr="C:\Users\NADA\Pictures\2018,2019\UNESCOPASSPORT\8.jpg"/>
          <p:cNvPicPr>
            <a:picLocks noGrp="1"/>
          </p:cNvPicPr>
          <p:nvPr>
            <p:ph sz="quarter" idx="4"/>
          </p:nvPr>
        </p:nvPicPr>
        <p:blipFill>
          <a:blip r:embed="rId2" cstate="print"/>
          <a:srcRect/>
          <a:stretch>
            <a:fillRect/>
          </a:stretch>
        </p:blipFill>
        <p:spPr bwMode="auto">
          <a:xfrm>
            <a:off x="4499992" y="2564904"/>
            <a:ext cx="3581400" cy="2011774"/>
          </a:xfrm>
          <a:prstGeom prst="rect">
            <a:avLst/>
          </a:prstGeom>
          <a:noFill/>
          <a:ln w="9525">
            <a:noFill/>
            <a:miter lim="800000"/>
            <a:headEnd/>
            <a:tailEnd/>
          </a:ln>
        </p:spPr>
      </p:pic>
      <p:pic>
        <p:nvPicPr>
          <p:cNvPr id="10" name="Slika 9" descr="C:\Users\NADA\Pictures\2018,2019\UNESCOPASSPORT\10.jpg"/>
          <p:cNvPicPr/>
          <p:nvPr/>
        </p:nvPicPr>
        <p:blipFill>
          <a:blip r:embed="rId3" cstate="print"/>
          <a:srcRect/>
          <a:stretch>
            <a:fillRect/>
          </a:stretch>
        </p:blipFill>
        <p:spPr bwMode="auto">
          <a:xfrm>
            <a:off x="4572000" y="4869160"/>
            <a:ext cx="1494790" cy="984885"/>
          </a:xfrm>
          <a:prstGeom prst="rect">
            <a:avLst/>
          </a:prstGeom>
          <a:noFill/>
          <a:ln w="9525">
            <a:noFill/>
            <a:miter lim="800000"/>
            <a:headEnd/>
            <a:tailEnd/>
          </a:ln>
        </p:spPr>
      </p:pic>
      <p:pic>
        <p:nvPicPr>
          <p:cNvPr id="11" name="Slika 10" descr="C:\Users\NADA\Pictures\2018,2019\UNESCOPASSPORT\11.jpg"/>
          <p:cNvPicPr/>
          <p:nvPr/>
        </p:nvPicPr>
        <p:blipFill>
          <a:blip r:embed="rId4" cstate="print"/>
          <a:srcRect/>
          <a:stretch>
            <a:fillRect/>
          </a:stretch>
        </p:blipFill>
        <p:spPr bwMode="auto">
          <a:xfrm>
            <a:off x="7092280" y="4941168"/>
            <a:ext cx="1080000" cy="905325"/>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smtClean="0"/>
              <a:t>NAŠE AKTIVNOSTI</a:t>
            </a:r>
            <a:endParaRPr lang="hr-HR" dirty="0"/>
          </a:p>
        </p:txBody>
      </p:sp>
      <p:sp>
        <p:nvSpPr>
          <p:cNvPr id="3" name="Rezervirano mjesto teksta 2"/>
          <p:cNvSpPr>
            <a:spLocks noGrp="1"/>
          </p:cNvSpPr>
          <p:nvPr>
            <p:ph type="body" idx="1"/>
          </p:nvPr>
        </p:nvSpPr>
        <p:spPr>
          <a:xfrm>
            <a:off x="611560" y="1340768"/>
            <a:ext cx="3578286" cy="711200"/>
          </a:xfrm>
        </p:spPr>
        <p:txBody>
          <a:bodyPr>
            <a:normAutofit fontScale="62500" lnSpcReduction="20000"/>
          </a:bodyPr>
          <a:lstStyle/>
          <a:p>
            <a:endParaRPr lang="hr-HR" sz="3200" dirty="0" smtClean="0"/>
          </a:p>
          <a:p>
            <a:r>
              <a:rPr lang="hr-HR" sz="4000" b="1" dirty="0" err="1" smtClean="0"/>
              <a:t>Klapsko</a:t>
            </a:r>
            <a:r>
              <a:rPr lang="hr-HR" sz="4000" b="1" dirty="0" smtClean="0"/>
              <a:t> pjevanje</a:t>
            </a:r>
          </a:p>
          <a:p>
            <a:endParaRPr lang="hr-HR" dirty="0"/>
          </a:p>
        </p:txBody>
      </p:sp>
      <p:sp>
        <p:nvSpPr>
          <p:cNvPr id="4" name="Rezervirano mjesto sadržaja 3"/>
          <p:cNvSpPr>
            <a:spLocks noGrp="1"/>
          </p:cNvSpPr>
          <p:nvPr>
            <p:ph sz="quarter" idx="2"/>
          </p:nvPr>
        </p:nvSpPr>
        <p:spPr>
          <a:xfrm>
            <a:off x="467544" y="2348880"/>
            <a:ext cx="3581400" cy="3556000"/>
          </a:xfrm>
        </p:spPr>
        <p:txBody>
          <a:bodyPr>
            <a:normAutofit lnSpcReduction="10000"/>
          </a:bodyPr>
          <a:lstStyle/>
          <a:p>
            <a:r>
              <a:rPr lang="hr-HR" sz="2800" dirty="0" smtClean="0"/>
              <a:t>istraživanje i učenje </a:t>
            </a:r>
            <a:r>
              <a:rPr lang="hr-HR" sz="2800" dirty="0" err="1" smtClean="0"/>
              <a:t>klapskog</a:t>
            </a:r>
            <a:r>
              <a:rPr lang="hr-HR" sz="2800" dirty="0" smtClean="0"/>
              <a:t> pjevanja</a:t>
            </a:r>
          </a:p>
          <a:p>
            <a:r>
              <a:rPr lang="hr-HR" sz="2800" dirty="0" smtClean="0"/>
              <a:t>osnivanje školske klape</a:t>
            </a:r>
          </a:p>
          <a:p>
            <a:r>
              <a:rPr lang="hr-HR" sz="2800" dirty="0" smtClean="0"/>
              <a:t>obrada modernih pjesama na </a:t>
            </a:r>
            <a:r>
              <a:rPr lang="hr-HR" sz="2800" dirty="0" err="1" smtClean="0"/>
              <a:t>klapski</a:t>
            </a:r>
            <a:r>
              <a:rPr lang="hr-HR" sz="2800" dirty="0" smtClean="0"/>
              <a:t> način</a:t>
            </a:r>
          </a:p>
          <a:p>
            <a:endParaRPr lang="hr-HR" dirty="0"/>
          </a:p>
        </p:txBody>
      </p:sp>
      <p:pic>
        <p:nvPicPr>
          <p:cNvPr id="6146" name="Picture 2" descr="C:\Users\NADA\Pictures\2018,2019\UNESCOPASSPORT\5.jpg"/>
          <p:cNvPicPr>
            <a:picLocks noGrp="1" noChangeAspect="1" noChangeArrowheads="1"/>
          </p:cNvPicPr>
          <p:nvPr>
            <p:ph sz="quarter" idx="4"/>
          </p:nvPr>
        </p:nvPicPr>
        <p:blipFill>
          <a:blip r:embed="rId2" cstate="print"/>
          <a:srcRect/>
          <a:stretch>
            <a:fillRect/>
          </a:stretch>
        </p:blipFill>
        <p:spPr bwMode="auto">
          <a:xfrm>
            <a:off x="4572001" y="1844824"/>
            <a:ext cx="2571429" cy="1800000"/>
          </a:xfrm>
          <a:prstGeom prst="rect">
            <a:avLst/>
          </a:prstGeom>
          <a:noFill/>
        </p:spPr>
      </p:pic>
      <p:pic>
        <p:nvPicPr>
          <p:cNvPr id="6147" name="Picture 3" descr="C:\Users\NADA\Pictures\2018,2019\UNESCOPASSPORT\6a.jpg"/>
          <p:cNvPicPr>
            <a:picLocks noChangeAspect="1" noChangeArrowheads="1"/>
          </p:cNvPicPr>
          <p:nvPr/>
        </p:nvPicPr>
        <p:blipFill>
          <a:blip r:embed="rId3" cstate="print"/>
          <a:srcRect/>
          <a:stretch>
            <a:fillRect/>
          </a:stretch>
        </p:blipFill>
        <p:spPr bwMode="auto">
          <a:xfrm>
            <a:off x="3995936" y="4437112"/>
            <a:ext cx="1524000" cy="1524000"/>
          </a:xfrm>
          <a:prstGeom prst="rect">
            <a:avLst/>
          </a:prstGeom>
          <a:noFill/>
        </p:spPr>
      </p:pic>
      <p:pic>
        <p:nvPicPr>
          <p:cNvPr id="6148" name="Picture 4" descr="C:\Users\NADA\Pictures\2018,2019\UNESCOPASSPORT\6d.jpg"/>
          <p:cNvPicPr>
            <a:picLocks noChangeAspect="1" noChangeArrowheads="1"/>
          </p:cNvPicPr>
          <p:nvPr/>
        </p:nvPicPr>
        <p:blipFill>
          <a:blip r:embed="rId4" cstate="print"/>
          <a:srcRect/>
          <a:stretch>
            <a:fillRect/>
          </a:stretch>
        </p:blipFill>
        <p:spPr bwMode="auto">
          <a:xfrm>
            <a:off x="6156176" y="4437112"/>
            <a:ext cx="2560000" cy="1440000"/>
          </a:xfrm>
          <a:prstGeom prst="rect">
            <a:avLst/>
          </a:prstGeom>
          <a:noFill/>
        </p:spPr>
      </p:pic>
    </p:spTree>
  </p:cSld>
  <p:clrMapOvr>
    <a:masterClrMapping/>
  </p:clrMapOvr>
  <p:transition spd="med">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NAŠI PARTNERI …</a:t>
            </a:r>
            <a:endParaRPr lang="hr-HR" dirty="0"/>
          </a:p>
        </p:txBody>
      </p:sp>
      <p:sp>
        <p:nvSpPr>
          <p:cNvPr id="4" name="Rezervirano mjesto sadržaja 3"/>
          <p:cNvSpPr>
            <a:spLocks noGrp="1"/>
          </p:cNvSpPr>
          <p:nvPr>
            <p:ph sz="quarter" idx="2"/>
          </p:nvPr>
        </p:nvSpPr>
        <p:spPr/>
        <p:txBody>
          <a:bodyPr/>
          <a:lstStyle/>
          <a:p>
            <a:r>
              <a:rPr lang="hr-HR" dirty="0" smtClean="0"/>
              <a:t>ŠKOLA:  ISTITUTO COMPRENSIVO CASSANO MAGNAGO II</a:t>
            </a:r>
          </a:p>
          <a:p>
            <a:pPr>
              <a:buNone/>
            </a:pPr>
            <a:endParaRPr lang="hr-HR" dirty="0" smtClean="0"/>
          </a:p>
          <a:p>
            <a:r>
              <a:rPr lang="hr-HR" dirty="0" smtClean="0"/>
              <a:t>GRAD:  CASSANO MAGNAGO</a:t>
            </a:r>
          </a:p>
          <a:p>
            <a:pPr>
              <a:buNone/>
            </a:pPr>
            <a:endParaRPr lang="hr-HR" dirty="0" smtClean="0"/>
          </a:p>
          <a:p>
            <a:r>
              <a:rPr lang="hr-HR" dirty="0" smtClean="0"/>
              <a:t>DRŽAVA: ITALIJA</a:t>
            </a:r>
            <a:endParaRPr lang="hr-HR" dirty="0"/>
          </a:p>
        </p:txBody>
      </p:sp>
      <p:pic>
        <p:nvPicPr>
          <p:cNvPr id="7" name="Rezervirano mjesto sadržaja 6" descr="Image result for zemljopisna karta italije"/>
          <p:cNvPicPr>
            <a:picLocks noGrp="1"/>
          </p:cNvPicPr>
          <p:nvPr>
            <p:ph sz="quarter" idx="4"/>
          </p:nvPr>
        </p:nvPicPr>
        <p:blipFill>
          <a:blip r:embed="rId2" cstate="print"/>
          <a:srcRect/>
          <a:stretch>
            <a:fillRect/>
          </a:stretch>
        </p:blipFill>
        <p:spPr bwMode="auto">
          <a:xfrm>
            <a:off x="4860032" y="1412776"/>
            <a:ext cx="3600000" cy="3744016"/>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67744" y="476672"/>
            <a:ext cx="4299363" cy="54000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Piazza San Giulio'' - Cassano Magnago"/>
          <p:cNvPicPr/>
          <p:nvPr/>
        </p:nvPicPr>
        <p:blipFill>
          <a:blip r:embed="rId2" cstate="print"/>
          <a:srcRect/>
          <a:stretch>
            <a:fillRect/>
          </a:stretch>
        </p:blipFill>
        <p:spPr bwMode="auto">
          <a:xfrm>
            <a:off x="899592" y="404664"/>
            <a:ext cx="7272808" cy="5184606"/>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ISTITUTO COMPRENSIVO CASSANO MAGNAGO II </a:t>
            </a:r>
            <a:r>
              <a:rPr lang="hr-HR" sz="2200" dirty="0" smtClean="0"/>
              <a:t>(VIA SANTA CATERINA 1)</a:t>
            </a:r>
            <a:endParaRPr lang="hr-HR" sz="2200" dirty="0"/>
          </a:p>
        </p:txBody>
      </p:sp>
      <p:sp>
        <p:nvSpPr>
          <p:cNvPr id="4" name="Rezervirano mjesto sadržaja 3"/>
          <p:cNvSpPr>
            <a:spLocks noGrp="1"/>
          </p:cNvSpPr>
          <p:nvPr>
            <p:ph sz="quarter" idx="2"/>
          </p:nvPr>
        </p:nvSpPr>
        <p:spPr/>
        <p:txBody>
          <a:bodyPr/>
          <a:lstStyle/>
          <a:p>
            <a:r>
              <a:rPr lang="hr-HR" dirty="0" smtClean="0">
                <a:hlinkClick r:id="rId2"/>
              </a:rPr>
              <a:t>https://www.google.com/maps/place/21012+Cassano+Magnago,+VA,+Italy/@45.6662895,8.7943576,13z/data=!3m1!4b1!4m5!3m4!1s0x478689a80397a1df:0x8e70a1c94f43f809!8m2!3d45.6717299!4d8.8272627</a:t>
            </a:r>
            <a:endParaRPr lang="hr-HR" dirty="0" smtClean="0"/>
          </a:p>
          <a:p>
            <a:endParaRPr lang="hr-HR" dirty="0"/>
          </a:p>
        </p:txBody>
      </p:sp>
      <p:pic>
        <p:nvPicPr>
          <p:cNvPr id="6" name="Rezervirano mjesto sadržaja 5" descr="scuola maino"/>
          <p:cNvPicPr>
            <a:picLocks noGrp="1"/>
          </p:cNvPicPr>
          <p:nvPr>
            <p:ph sz="quarter" idx="4"/>
          </p:nvPr>
        </p:nvPicPr>
        <p:blipFill>
          <a:blip r:embed="rId3" cstate="print"/>
          <a:srcRect/>
          <a:stretch>
            <a:fillRect/>
          </a:stretch>
        </p:blipFill>
        <p:spPr bwMode="auto">
          <a:xfrm>
            <a:off x="5652120" y="2492896"/>
            <a:ext cx="2420888" cy="18000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NAŠI PARTNERI…</a:t>
            </a:r>
            <a:endParaRPr lang="hr-HR" dirty="0"/>
          </a:p>
        </p:txBody>
      </p:sp>
      <p:sp>
        <p:nvSpPr>
          <p:cNvPr id="4" name="Rezervirano mjesto sadržaja 3"/>
          <p:cNvSpPr>
            <a:spLocks noGrp="1"/>
          </p:cNvSpPr>
          <p:nvPr>
            <p:ph sz="quarter" idx="2"/>
          </p:nvPr>
        </p:nvSpPr>
        <p:spPr/>
        <p:txBody>
          <a:bodyPr/>
          <a:lstStyle/>
          <a:p>
            <a:r>
              <a:rPr lang="hr-HR" dirty="0" smtClean="0"/>
              <a:t>ŠKOLA: </a:t>
            </a:r>
            <a:r>
              <a:rPr lang="es-ES" dirty="0" smtClean="0"/>
              <a:t>HIJAS DE LA NATIVIDAD DE MARÍA "CPR SAN JOSÉ“</a:t>
            </a:r>
            <a:endParaRPr lang="hr-HR" dirty="0" smtClean="0"/>
          </a:p>
          <a:p>
            <a:pPr>
              <a:buNone/>
            </a:pPr>
            <a:endParaRPr lang="hr-HR" dirty="0" smtClean="0"/>
          </a:p>
          <a:p>
            <a:r>
              <a:rPr lang="hr-HR" dirty="0" smtClean="0"/>
              <a:t>GRAD: PONTEDEUME</a:t>
            </a:r>
          </a:p>
          <a:p>
            <a:endParaRPr lang="hr-HR" dirty="0" smtClean="0"/>
          </a:p>
          <a:p>
            <a:r>
              <a:rPr lang="hr-HR" dirty="0" smtClean="0"/>
              <a:t>DRŽAVA:  ESPANA</a:t>
            </a:r>
          </a:p>
          <a:p>
            <a:endParaRPr lang="hr-HR" dirty="0"/>
          </a:p>
        </p:txBody>
      </p:sp>
      <p:pic>
        <p:nvPicPr>
          <p:cNvPr id="7" name="Rezervirano mjesto sadržaja 6" descr="Related image"/>
          <p:cNvPicPr>
            <a:picLocks noGrp="1"/>
          </p:cNvPicPr>
          <p:nvPr>
            <p:ph sz="quarter" idx="4"/>
          </p:nvPr>
        </p:nvPicPr>
        <p:blipFill>
          <a:blip r:embed="rId2" cstate="print"/>
          <a:srcRect/>
          <a:stretch>
            <a:fillRect/>
          </a:stretch>
        </p:blipFill>
        <p:spPr bwMode="auto">
          <a:xfrm>
            <a:off x="4716016" y="1471279"/>
            <a:ext cx="4176464" cy="4045953"/>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475656" y="836712"/>
            <a:ext cx="6288608" cy="5400000"/>
          </a:xfrm>
          <a:prstGeom prst="rect">
            <a:avLst/>
          </a:prstGeom>
          <a:noFill/>
          <a:ln w="9525">
            <a:noFill/>
            <a:miter lim="800000"/>
            <a:headEnd/>
            <a:tailEnd/>
          </a:ln>
        </p:spPr>
      </p:pic>
      <p:sp>
        <p:nvSpPr>
          <p:cNvPr id="5" name="Elipsa 4"/>
          <p:cNvSpPr/>
          <p:nvPr/>
        </p:nvSpPr>
        <p:spPr>
          <a:xfrm>
            <a:off x="2123728" y="134076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ransition spd="med">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ontedeume galicia"/>
          <p:cNvPicPr>
            <a:picLocks noChangeAspect="1" noChangeArrowheads="1"/>
          </p:cNvPicPr>
          <p:nvPr/>
        </p:nvPicPr>
        <p:blipFill>
          <a:blip r:embed="rId2" cstate="print"/>
          <a:srcRect/>
          <a:stretch>
            <a:fillRect/>
          </a:stretch>
        </p:blipFill>
        <p:spPr bwMode="auto">
          <a:xfrm>
            <a:off x="1259632" y="1124744"/>
            <a:ext cx="6473879" cy="4320000"/>
          </a:xfrm>
          <a:prstGeom prst="rect">
            <a:avLst/>
          </a:prstGeom>
          <a:noFill/>
        </p:spPr>
      </p:pic>
    </p:spTree>
  </p:cSld>
  <p:clrMapOvr>
    <a:masterClrMapping/>
  </p:clrMapOvr>
  <p:transition spd="med">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normAutofit/>
          </a:bodyPr>
          <a:lstStyle/>
          <a:p>
            <a:r>
              <a:rPr lang="hr-HR" dirty="0" err="1" smtClean="0">
                <a:latin typeface="Calibri" pitchFamily="34" charset="0"/>
                <a:cs typeface="Calibri" pitchFamily="34" charset="0"/>
              </a:rPr>
              <a:t>Erasmus</a:t>
            </a:r>
            <a:r>
              <a:rPr lang="hr-HR" dirty="0" smtClean="0">
                <a:latin typeface="Calibri" pitchFamily="34" charset="0"/>
                <a:cs typeface="Calibri" pitchFamily="34" charset="0"/>
              </a:rPr>
              <a:t>+ najveći je program Europske unije </a:t>
            </a:r>
            <a:r>
              <a:rPr lang="vi-VN" dirty="0" smtClean="0">
                <a:latin typeface="Calibri" pitchFamily="34" charset="0"/>
                <a:cs typeface="Calibri" pitchFamily="34" charset="0"/>
              </a:rPr>
              <a:t>usmjeren </a:t>
            </a:r>
            <a:r>
              <a:rPr lang="hr-HR" dirty="0" smtClean="0">
                <a:latin typeface="Calibri" pitchFamily="34" charset="0"/>
                <a:cs typeface="Calibri" pitchFamily="34" charset="0"/>
              </a:rPr>
              <a:t>prema</a:t>
            </a:r>
            <a:r>
              <a:rPr lang="vi-VN" dirty="0" smtClean="0">
                <a:latin typeface="Calibri" pitchFamily="34" charset="0"/>
                <a:cs typeface="Calibri" pitchFamily="34" charset="0"/>
              </a:rPr>
              <a:t> jačanju znanja i vještina i unaprjeđivanju obrazovanja, osposobljavanja te rada u području mladih i sporta.</a:t>
            </a:r>
            <a:endParaRPr lang="hr-HR" dirty="0" smtClean="0">
              <a:latin typeface="Calibri" pitchFamily="34" charset="0"/>
              <a:cs typeface="Calibri" pitchFamily="34" charset="0"/>
            </a:endParaRPr>
          </a:p>
          <a:p>
            <a:r>
              <a:rPr lang="hr-HR" dirty="0" smtClean="0">
                <a:latin typeface="Calibri" pitchFamily="34" charset="0"/>
                <a:cs typeface="Calibri" pitchFamily="34" charset="0"/>
              </a:rPr>
              <a:t>POJEDNOSTAVLJENO: škola odredi temu, pozove druge škole iz EU na partnerstvo u sudjelovanju, detaljno se razradi projekt (koje će se aktivnosti provoditi, kako, kada, s kojim timom učitelja i učenika i s kojim ciljem), prijavi projekt na natječaj i ako zadovolji, odobravaju se financijska sredstva i projekt kreće u realizaciju.</a:t>
            </a:r>
            <a:endParaRPr lang="hr-HR" dirty="0">
              <a:latin typeface="Calibri" pitchFamily="34" charset="0"/>
              <a:cs typeface="Calibri" pitchFamily="34" charset="0"/>
            </a:endParaRPr>
          </a:p>
        </p:txBody>
      </p:sp>
      <p:sp>
        <p:nvSpPr>
          <p:cNvPr id="2" name="Naslov 1"/>
          <p:cNvSpPr>
            <a:spLocks noGrp="1"/>
          </p:cNvSpPr>
          <p:nvPr>
            <p:ph type="title"/>
          </p:nvPr>
        </p:nvSpPr>
        <p:spPr/>
        <p:txBody>
          <a:bodyPr>
            <a:normAutofit fontScale="90000"/>
          </a:bodyPr>
          <a:lstStyle/>
          <a:p>
            <a:r>
              <a:rPr lang="hr-HR" dirty="0" smtClean="0"/>
              <a:t>ŠTO JE TO ERASMUS + PROGRAM?</a:t>
            </a:r>
            <a:endParaRPr lang="hr-HR" dirty="0"/>
          </a:p>
        </p:txBody>
      </p:sp>
    </p:spTree>
  </p:cSld>
  <p:clrMapOvr>
    <a:masterClrMapping/>
  </p:clrMapOvr>
  <p:transition spd="med">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s-ES" dirty="0" smtClean="0"/>
              <a:t>"CPR SAN JOSÉ“</a:t>
            </a:r>
            <a:r>
              <a:rPr lang="hr-HR" dirty="0" smtClean="0"/>
              <a:t> </a:t>
            </a:r>
            <a:r>
              <a:rPr lang="hr-HR" sz="2000" dirty="0" smtClean="0"/>
              <a:t>(</a:t>
            </a:r>
            <a:r>
              <a:rPr lang="hr-HR" sz="2200" dirty="0" smtClean="0"/>
              <a:t>Avda. </a:t>
            </a:r>
            <a:r>
              <a:rPr lang="hr-HR" sz="2200" dirty="0" err="1" smtClean="0"/>
              <a:t>La</a:t>
            </a:r>
            <a:r>
              <a:rPr lang="hr-HR" sz="2200" dirty="0" smtClean="0"/>
              <a:t> </a:t>
            </a:r>
            <a:r>
              <a:rPr lang="hr-HR" sz="2200" dirty="0" err="1" smtClean="0"/>
              <a:t>Coruña</a:t>
            </a:r>
            <a:r>
              <a:rPr lang="hr-HR" sz="2200" dirty="0" smtClean="0"/>
              <a:t>, 25)</a:t>
            </a:r>
            <a:br>
              <a:rPr lang="hr-HR" sz="2200" dirty="0" smtClean="0"/>
            </a:br>
            <a:endParaRPr lang="hr-HR" sz="2200" dirty="0"/>
          </a:p>
        </p:txBody>
      </p:sp>
      <p:sp>
        <p:nvSpPr>
          <p:cNvPr id="4" name="Rezervirano mjesto sadržaja 3"/>
          <p:cNvSpPr>
            <a:spLocks noGrp="1"/>
          </p:cNvSpPr>
          <p:nvPr>
            <p:ph sz="quarter" idx="2"/>
          </p:nvPr>
        </p:nvSpPr>
        <p:spPr/>
        <p:txBody>
          <a:bodyPr>
            <a:normAutofit lnSpcReduction="10000"/>
          </a:bodyPr>
          <a:lstStyle/>
          <a:p>
            <a:r>
              <a:rPr lang="hr-HR" dirty="0" smtClean="0">
                <a:hlinkClick r:id="rId2"/>
              </a:rPr>
              <a:t>https://www.google.com/maps/place/Pontedeume,+A+Coru%C3%B1a,+Spain/@43.4066173,-8.1872277,14z/data=!3m1!4b1!4m5!3m4!1s0xd2e7313842f5383:0x404f58273ca54b0!8m2!3d43.4074479!4d-8.1699094</a:t>
            </a:r>
            <a:endParaRPr lang="hr-HR" dirty="0" smtClean="0"/>
          </a:p>
          <a:p>
            <a:endParaRPr lang="hr-HR" dirty="0"/>
          </a:p>
        </p:txBody>
      </p:sp>
      <p:pic>
        <p:nvPicPr>
          <p:cNvPr id="6" name="Rezervirano mjesto sadržaja 5" descr="Image result for &quot;CPR SAN JOSÃ galicia"/>
          <p:cNvPicPr>
            <a:picLocks noGrp="1"/>
          </p:cNvPicPr>
          <p:nvPr>
            <p:ph sz="quarter" idx="4"/>
          </p:nvPr>
        </p:nvPicPr>
        <p:blipFill>
          <a:blip r:embed="rId3" cstate="print"/>
          <a:srcRect/>
          <a:stretch>
            <a:fillRect/>
          </a:stretch>
        </p:blipFill>
        <p:spPr bwMode="auto">
          <a:xfrm>
            <a:off x="4645025" y="1484784"/>
            <a:ext cx="4319463" cy="3096344"/>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NAŠI PARTNERI…</a:t>
            </a:r>
            <a:endParaRPr lang="hr-HR" dirty="0"/>
          </a:p>
        </p:txBody>
      </p:sp>
      <p:sp>
        <p:nvSpPr>
          <p:cNvPr id="4" name="Rezervirano mjesto sadržaja 3"/>
          <p:cNvSpPr>
            <a:spLocks noGrp="1"/>
          </p:cNvSpPr>
          <p:nvPr>
            <p:ph sz="quarter" idx="2"/>
          </p:nvPr>
        </p:nvSpPr>
        <p:spPr/>
        <p:txBody>
          <a:bodyPr/>
          <a:lstStyle/>
          <a:p>
            <a:pPr>
              <a:buNone/>
            </a:pPr>
            <a:r>
              <a:rPr lang="hr-HR" dirty="0" smtClean="0"/>
              <a:t>ŠKOLA: THE HERITAGE PRIVATE SCHOOL</a:t>
            </a:r>
          </a:p>
          <a:p>
            <a:pPr>
              <a:buNone/>
            </a:pPr>
            <a:endParaRPr lang="hr-HR" dirty="0" smtClean="0"/>
          </a:p>
          <a:p>
            <a:pPr>
              <a:buNone/>
            </a:pPr>
            <a:r>
              <a:rPr lang="hr-HR" dirty="0" smtClean="0"/>
              <a:t>GRAD: PALODIA, LIMASSOL</a:t>
            </a:r>
          </a:p>
          <a:p>
            <a:pPr>
              <a:buNone/>
            </a:pPr>
            <a:endParaRPr lang="hr-HR" dirty="0" smtClean="0"/>
          </a:p>
          <a:p>
            <a:pPr>
              <a:buNone/>
            </a:pPr>
            <a:r>
              <a:rPr lang="hr-HR" dirty="0" smtClean="0"/>
              <a:t>DRŽAVA:  CYPRUS</a:t>
            </a:r>
            <a:endParaRPr lang="hr-HR" dirty="0"/>
          </a:p>
        </p:txBody>
      </p:sp>
      <p:pic>
        <p:nvPicPr>
          <p:cNvPr id="7" name="Rezervirano mjesto sadržaja 6" descr="Image result for GEOGRAFSKA karta CYPRUS"/>
          <p:cNvPicPr>
            <a:picLocks noGrp="1"/>
          </p:cNvPicPr>
          <p:nvPr>
            <p:ph sz="quarter" idx="4"/>
          </p:nvPr>
        </p:nvPicPr>
        <p:blipFill>
          <a:blip r:embed="rId2" cstate="print"/>
          <a:srcRect/>
          <a:stretch>
            <a:fillRect/>
          </a:stretch>
        </p:blipFill>
        <p:spPr bwMode="auto">
          <a:xfrm>
            <a:off x="4499992" y="1340768"/>
            <a:ext cx="4104456" cy="3744416"/>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Aerial View of the Limassol Marina"/>
          <p:cNvPicPr>
            <a:picLocks noChangeAspect="1" noChangeArrowheads="1"/>
          </p:cNvPicPr>
          <p:nvPr/>
        </p:nvPicPr>
        <p:blipFill>
          <a:blip r:embed="rId2" cstate="print"/>
          <a:srcRect/>
          <a:stretch>
            <a:fillRect/>
          </a:stretch>
        </p:blipFill>
        <p:spPr bwMode="auto">
          <a:xfrm>
            <a:off x="971600" y="260648"/>
            <a:ext cx="6858000" cy="5238750"/>
          </a:xfrm>
          <a:prstGeom prst="rect">
            <a:avLst/>
          </a:prstGeom>
          <a:noFill/>
        </p:spPr>
      </p:pic>
    </p:spTree>
  </p:cSld>
  <p:clrMapOvr>
    <a:masterClrMapping/>
  </p:clrMapOvr>
  <p:transition spd="med">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smtClean="0"/>
              <a:t>THE HERITAGE PRIVATE SCHOOL </a:t>
            </a:r>
            <a:r>
              <a:rPr lang="hr-HR" sz="2200" dirty="0" smtClean="0"/>
              <a:t>(</a:t>
            </a:r>
            <a:r>
              <a:rPr lang="hr-HR" sz="2200" dirty="0" err="1" smtClean="0"/>
              <a:t>Kountoros</a:t>
            </a:r>
            <a:r>
              <a:rPr lang="hr-HR" sz="2200" dirty="0" smtClean="0"/>
              <a:t> St.)</a:t>
            </a:r>
            <a:endParaRPr lang="hr-HR" sz="2200" dirty="0"/>
          </a:p>
        </p:txBody>
      </p:sp>
      <p:sp>
        <p:nvSpPr>
          <p:cNvPr id="4" name="Rezervirano mjesto sadržaja 3"/>
          <p:cNvSpPr>
            <a:spLocks noGrp="1"/>
          </p:cNvSpPr>
          <p:nvPr>
            <p:ph sz="quarter" idx="2"/>
          </p:nvPr>
        </p:nvSpPr>
        <p:spPr>
          <a:xfrm>
            <a:off x="395536" y="2514600"/>
            <a:ext cx="4100264" cy="3556000"/>
          </a:xfrm>
        </p:spPr>
        <p:txBody>
          <a:bodyPr>
            <a:normAutofit fontScale="92500" lnSpcReduction="10000"/>
          </a:bodyPr>
          <a:lstStyle/>
          <a:p>
            <a:r>
              <a:rPr lang="hr-HR" dirty="0" smtClean="0">
                <a:hlinkClick r:id="rId2"/>
              </a:rPr>
              <a:t>https://heritageschool.ac.cy/</a:t>
            </a:r>
            <a:endParaRPr lang="hr-HR" dirty="0" smtClean="0"/>
          </a:p>
          <a:p>
            <a:endParaRPr lang="hr-HR" dirty="0" smtClean="0"/>
          </a:p>
          <a:p>
            <a:pPr>
              <a:buNone/>
            </a:pPr>
            <a:r>
              <a:rPr lang="hr-HR" dirty="0" smtClean="0">
                <a:hlinkClick r:id="rId3"/>
              </a:rPr>
              <a:t>https://www.google.com/maps/place/Palodia,+Cyprus/@34.7414474,32.9535176,13z/data=!3m1!4b1!4m5!3m4!1s0x14e7343e648c7eb5:0x783ee7098bb4be8e!8m2!3d34.7467552!4d33.0057261</a:t>
            </a:r>
            <a:endParaRPr lang="hr-HR" dirty="0" smtClean="0"/>
          </a:p>
          <a:p>
            <a:pPr>
              <a:buNone/>
            </a:pPr>
            <a:endParaRPr lang="hr-HR" dirty="0" smtClean="0"/>
          </a:p>
          <a:p>
            <a:endParaRPr lang="hr-HR" dirty="0"/>
          </a:p>
        </p:txBody>
      </p:sp>
      <p:pic>
        <p:nvPicPr>
          <p:cNvPr id="6" name="Rezervirano mjesto sadržaja 5" descr="Image result for the heritage private school cyprus"/>
          <p:cNvPicPr>
            <a:picLocks noGrp="1"/>
          </p:cNvPicPr>
          <p:nvPr>
            <p:ph sz="quarter" idx="4"/>
          </p:nvPr>
        </p:nvPicPr>
        <p:blipFill>
          <a:blip r:embed="rId4" cstate="print"/>
          <a:srcRect/>
          <a:stretch>
            <a:fillRect/>
          </a:stretch>
        </p:blipFill>
        <p:spPr bwMode="auto">
          <a:xfrm>
            <a:off x="4645025" y="2405062"/>
            <a:ext cx="4175447" cy="2536106"/>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fontScale="85000" lnSpcReduction="10000"/>
          </a:bodyPr>
          <a:lstStyle/>
          <a:p>
            <a:pPr>
              <a:buNone/>
            </a:pPr>
            <a:r>
              <a:rPr lang="hr-HR" dirty="0" smtClean="0"/>
              <a:t>Sudjelovanjem u ovakvoj vrsti projekta učenici doživljavaju nova iskustva koja ne mogu steći na druge načine:</a:t>
            </a:r>
          </a:p>
          <a:p>
            <a:pPr>
              <a:buNone/>
            </a:pPr>
            <a:endParaRPr lang="hr-HR" dirty="0" smtClean="0"/>
          </a:p>
          <a:p>
            <a:r>
              <a:rPr lang="hr-HR" dirty="0" smtClean="0"/>
              <a:t> sklapaju prijateljstva i prije susreta, jer učenici komuniciraju preko predstavljanja rezultata svojih aktivnosti preko platforme nazvane e-</a:t>
            </a:r>
            <a:r>
              <a:rPr lang="hr-HR" dirty="0" err="1" smtClean="0"/>
              <a:t>Twinning</a:t>
            </a:r>
            <a:r>
              <a:rPr lang="hr-HR" dirty="0" smtClean="0"/>
              <a:t>, zatim preko grupa na društvenim mrežama, ali i video chatom i u konačnici se i susreću</a:t>
            </a:r>
          </a:p>
          <a:p>
            <a:endParaRPr lang="hr-HR" dirty="0" smtClean="0"/>
          </a:p>
          <a:p>
            <a:r>
              <a:rPr lang="hr-HR" dirty="0" smtClean="0"/>
              <a:t>Komunikacija je na engleskom i talijanskom jeziku, tako da jačaju svoje jezične sposobnosti na najbolji mogući način- izravnom komunikacijom</a:t>
            </a:r>
            <a:endParaRPr lang="hr-HR" dirty="0"/>
          </a:p>
        </p:txBody>
      </p:sp>
      <p:sp>
        <p:nvSpPr>
          <p:cNvPr id="3" name="Naslov 2"/>
          <p:cNvSpPr>
            <a:spLocks noGrp="1"/>
          </p:cNvSpPr>
          <p:nvPr>
            <p:ph type="title"/>
          </p:nvPr>
        </p:nvSpPr>
        <p:spPr/>
        <p:txBody>
          <a:bodyPr/>
          <a:lstStyle/>
          <a:p>
            <a:r>
              <a:rPr lang="hr-HR" dirty="0" smtClean="0"/>
              <a:t>ZAKLJUČAK</a:t>
            </a:r>
            <a:endParaRPr lang="hr-HR" dirty="0"/>
          </a:p>
        </p:txBody>
      </p:sp>
    </p:spTree>
  </p:cSld>
  <p:clrMapOvr>
    <a:masterClrMapping/>
  </p:clrMapOvr>
  <p:transition spd="med">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lstStyle/>
          <a:p>
            <a:r>
              <a:rPr lang="hr-HR" dirty="0" smtClean="0"/>
              <a:t>Kada odrade određenu aktivnost, rezultate svojih aktivnosti će prezentirati pomoću nekog od suvremenih digitalnih alata, čime stječu digitalne kompetencije koje će im u kasnijem školovanju uvelike biti od pomoći</a:t>
            </a:r>
          </a:p>
          <a:p>
            <a:pPr>
              <a:buNone/>
            </a:pPr>
            <a:endParaRPr lang="hr-HR" dirty="0" smtClean="0"/>
          </a:p>
          <a:p>
            <a:r>
              <a:rPr lang="hr-HR" dirty="0" smtClean="0"/>
              <a:t>Timski rad je također bitna sastavnica ovog projekta i oblik rada bez kojeg se u bilo kojoj radnoj sredini u budućnosti ne može zamisliti veći uspjeh. </a:t>
            </a:r>
            <a:endParaRPr lang="hr-HR" dirty="0"/>
          </a:p>
        </p:txBody>
      </p:sp>
      <p:sp>
        <p:nvSpPr>
          <p:cNvPr id="3" name="Naslov 2"/>
          <p:cNvSpPr>
            <a:spLocks noGrp="1"/>
          </p:cNvSpPr>
          <p:nvPr>
            <p:ph type="title"/>
          </p:nvPr>
        </p:nvSpPr>
        <p:spPr/>
        <p:txBody>
          <a:bodyPr/>
          <a:lstStyle/>
          <a:p>
            <a:r>
              <a:rPr lang="hr-HR" dirty="0" smtClean="0"/>
              <a:t>ZAKLJUČAK</a:t>
            </a:r>
            <a:endParaRPr lang="hr-HR" dirty="0"/>
          </a:p>
        </p:txBody>
      </p:sp>
    </p:spTree>
  </p:cSld>
  <p:clrMapOvr>
    <a:masterClrMapping/>
  </p:clrMapOvr>
  <p:transition spd="med">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adržaja 1"/>
          <p:cNvSpPr>
            <a:spLocks noGrp="1"/>
          </p:cNvSpPr>
          <p:nvPr>
            <p:ph idx="1"/>
          </p:nvPr>
        </p:nvSpPr>
        <p:spPr/>
        <p:txBody>
          <a:bodyPr>
            <a:normAutofit lnSpcReduction="10000"/>
          </a:bodyPr>
          <a:lstStyle/>
          <a:p>
            <a:r>
              <a:rPr lang="hr-HR" dirty="0" smtClean="0"/>
              <a:t>Iskustva svih škola sudionica s kojima smo imali kontakt je toliko pozitivan, da se sve škole odmah po završetku jednog projekta uključuju u novi.</a:t>
            </a:r>
          </a:p>
          <a:p>
            <a:endParaRPr lang="hr-HR" dirty="0" smtClean="0"/>
          </a:p>
          <a:p>
            <a:r>
              <a:rPr lang="hr-HR" dirty="0" smtClean="0"/>
              <a:t>Nadamo se da ćemo i mi imati uspješna iskustva koja ćemo svi zajedno na kraju moći podijeliti.</a:t>
            </a:r>
          </a:p>
          <a:p>
            <a:endParaRPr lang="hr-HR" dirty="0" smtClean="0"/>
          </a:p>
          <a:p>
            <a:r>
              <a:rPr lang="hr-HR" dirty="0" smtClean="0"/>
              <a:t>Vaša pomoć i podrška nam je svakako značajna i potrebna!</a:t>
            </a:r>
            <a:endParaRPr lang="hr-HR" dirty="0"/>
          </a:p>
        </p:txBody>
      </p:sp>
      <p:sp>
        <p:nvSpPr>
          <p:cNvPr id="3" name="Naslov 2"/>
          <p:cNvSpPr>
            <a:spLocks noGrp="1"/>
          </p:cNvSpPr>
          <p:nvPr>
            <p:ph type="title"/>
          </p:nvPr>
        </p:nvSpPr>
        <p:spPr/>
        <p:txBody>
          <a:bodyPr/>
          <a:lstStyle/>
          <a:p>
            <a:r>
              <a:rPr lang="hr-HR" dirty="0" smtClean="0"/>
              <a:t>ZAKLJUČAK</a:t>
            </a:r>
            <a:endParaRPr lang="hr-HR" dirty="0"/>
          </a:p>
        </p:txBody>
      </p:sp>
    </p:spTree>
  </p:cSld>
  <p:clrMapOvr>
    <a:masterClrMapping/>
  </p:clrMapOvr>
  <p:transition spd="med">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p:cNvSpPr>
            <a:spLocks noGrp="1"/>
          </p:cNvSpPr>
          <p:nvPr>
            <p:ph type="title"/>
          </p:nvPr>
        </p:nvSpPr>
        <p:spPr/>
        <p:txBody>
          <a:bodyPr/>
          <a:lstStyle/>
          <a:p>
            <a:r>
              <a:rPr lang="hr-HR" dirty="0" smtClean="0"/>
              <a:t>HVALA NA POZORNOSTI!</a:t>
            </a:r>
            <a:endParaRPr lang="hr-HR" dirty="0"/>
          </a:p>
        </p:txBody>
      </p:sp>
      <p:pic>
        <p:nvPicPr>
          <p:cNvPr id="4" name="Rezervirano mjesto sadržaja 3" descr="Image result for SMILE"/>
          <p:cNvPicPr>
            <a:picLocks noGrp="1"/>
          </p:cNvPicPr>
          <p:nvPr>
            <p:ph idx="1"/>
          </p:nvPr>
        </p:nvPicPr>
        <p:blipFill>
          <a:blip r:embed="rId2" cstate="print"/>
          <a:srcRect/>
          <a:stretch>
            <a:fillRect/>
          </a:stretch>
        </p:blipFill>
        <p:spPr bwMode="auto">
          <a:xfrm>
            <a:off x="457200" y="1513960"/>
            <a:ext cx="8229600" cy="4460318"/>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normAutofit/>
          </a:bodyPr>
          <a:lstStyle/>
          <a:p>
            <a:r>
              <a:rPr lang="hr-HR" dirty="0" err="1" smtClean="0"/>
              <a:t>Erasmus</a:t>
            </a:r>
            <a:r>
              <a:rPr lang="hr-HR" dirty="0" smtClean="0"/>
              <a:t>+ strukturiran je prema sljedećim aktivnostima: </a:t>
            </a:r>
          </a:p>
          <a:p>
            <a:r>
              <a:rPr lang="hr-HR" dirty="0" smtClean="0">
                <a:hlinkClick r:id="rId2"/>
              </a:rPr>
              <a:t>Ključna aktivnost 1 </a:t>
            </a:r>
            <a:r>
              <a:rPr lang="hr-HR" dirty="0" smtClean="0"/>
              <a:t>– Mobilnost u svrhu učenja za pojedince</a:t>
            </a:r>
          </a:p>
          <a:p>
            <a:r>
              <a:rPr lang="hr-HR" sz="3200" dirty="0" smtClean="0">
                <a:solidFill>
                  <a:srgbClr val="FF0000"/>
                </a:solidFill>
                <a:hlinkClick r:id="rId3"/>
              </a:rPr>
              <a:t>Ključna aktivnost 2</a:t>
            </a:r>
            <a:r>
              <a:rPr lang="hr-HR" sz="3200" dirty="0" smtClean="0">
                <a:solidFill>
                  <a:srgbClr val="FF0000"/>
                </a:solidFill>
              </a:rPr>
              <a:t> - Suradnja za inovacije i razmjenu dobre prakse</a:t>
            </a:r>
          </a:p>
          <a:p>
            <a:r>
              <a:rPr lang="hr-HR" dirty="0" smtClean="0">
                <a:hlinkClick r:id="rId4"/>
              </a:rPr>
              <a:t>Ključna aktivnost 3</a:t>
            </a:r>
            <a:r>
              <a:rPr lang="hr-HR" dirty="0" smtClean="0"/>
              <a:t> - Podrška reformi politika</a:t>
            </a:r>
          </a:p>
          <a:p>
            <a:r>
              <a:rPr lang="hr-HR" dirty="0" smtClean="0">
                <a:hlinkClick r:id="rId5"/>
              </a:rPr>
              <a:t>Program </a:t>
            </a:r>
            <a:r>
              <a:rPr lang="hr-HR" dirty="0" err="1" smtClean="0">
                <a:hlinkClick r:id="rId5"/>
              </a:rPr>
              <a:t>Jean</a:t>
            </a:r>
            <a:r>
              <a:rPr lang="hr-HR" dirty="0" smtClean="0">
                <a:hlinkClick r:id="rId5"/>
              </a:rPr>
              <a:t> </a:t>
            </a:r>
            <a:r>
              <a:rPr lang="hr-HR" dirty="0" err="1" smtClean="0">
                <a:hlinkClick r:id="rId5"/>
              </a:rPr>
              <a:t>Monnet</a:t>
            </a:r>
            <a:endParaRPr lang="hr-HR" dirty="0" smtClean="0"/>
          </a:p>
          <a:p>
            <a:r>
              <a:rPr lang="hr-HR" dirty="0" smtClean="0">
                <a:hlinkClick r:id="rId6"/>
              </a:rPr>
              <a:t>Sport</a:t>
            </a:r>
            <a:endParaRPr lang="hr-HR" dirty="0" smtClean="0"/>
          </a:p>
          <a:p>
            <a:endParaRPr lang="hr-HR" dirty="0"/>
          </a:p>
        </p:txBody>
      </p:sp>
      <p:sp>
        <p:nvSpPr>
          <p:cNvPr id="2" name="Naslov 1"/>
          <p:cNvSpPr>
            <a:spLocks noGrp="1"/>
          </p:cNvSpPr>
          <p:nvPr>
            <p:ph type="title"/>
          </p:nvPr>
        </p:nvSpPr>
        <p:spPr/>
        <p:txBody>
          <a:bodyPr>
            <a:normAutofit fontScale="90000"/>
          </a:bodyPr>
          <a:lstStyle/>
          <a:p>
            <a:r>
              <a:rPr lang="hr-HR" dirty="0" smtClean="0"/>
              <a:t>ŠTO JE TO ERASMUS + PROGRAM?</a:t>
            </a:r>
            <a:endParaRPr lang="hr-HR" dirty="0"/>
          </a:p>
        </p:txBody>
      </p:sp>
    </p:spTree>
  </p:cSld>
  <p:clrMapOvr>
    <a:masterClrMapping/>
  </p:clrMapOvr>
  <p:transition spd="med">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67544" y="1196752"/>
            <a:ext cx="8229600" cy="5260040"/>
          </a:xfrm>
        </p:spPr>
        <p:txBody>
          <a:bodyPr>
            <a:normAutofit fontScale="85000" lnSpcReduction="10000"/>
          </a:bodyPr>
          <a:lstStyle/>
          <a:p>
            <a:r>
              <a:rPr lang="hr-HR" dirty="0" smtClean="0"/>
              <a:t>U godini Europske kulturne baštine, i uz bogatstvo kulturno - </a:t>
            </a:r>
            <a:r>
              <a:rPr lang="hr-HR" dirty="0" err="1" smtClean="0"/>
              <a:t>baštinskih</a:t>
            </a:r>
            <a:r>
              <a:rPr lang="hr-HR" dirty="0" smtClean="0"/>
              <a:t> sadržaja grada i otoka Hvara, mi smo se odlučili na projekt kojim obrađujemo materijalnu i nematerijalnu baštinu pod zaštitom Unesco-a. </a:t>
            </a:r>
          </a:p>
          <a:p>
            <a:r>
              <a:rPr lang="hr-HR" dirty="0" smtClean="0"/>
              <a:t>Kroz iskustva planirana provedbom ovog projekta željeli bismo da naša djeca razviju kritičko mišljenje kroz bolje razumijevanje vlastitih kulturno-</a:t>
            </a:r>
            <a:r>
              <a:rPr lang="hr-HR" dirty="0" err="1" smtClean="0"/>
              <a:t>baštinskih</a:t>
            </a:r>
            <a:r>
              <a:rPr lang="hr-HR" dirty="0" smtClean="0"/>
              <a:t> potencijala kao univerzalne vrijednosti za pojedinca, zajednicu i društvo koja oblikuje naš identitet.</a:t>
            </a:r>
          </a:p>
          <a:p>
            <a:r>
              <a:rPr lang="hr-HR" dirty="0" smtClean="0"/>
              <a:t>Upravo ovakvi projekti koji se temelje na kreativnoj primjeni informacijsko-komunikacijske tehnologije mogu biti izuzetno korisni za razvoj učeničkih kompetencija  te potaknuti razvoj kompetencija i pomoćnih vještina na način koji je učenicima zanimljiv i smislen.</a:t>
            </a:r>
            <a:endParaRPr lang="hr-HR" dirty="0"/>
          </a:p>
        </p:txBody>
      </p:sp>
      <p:sp>
        <p:nvSpPr>
          <p:cNvPr id="2" name="Naslov 1"/>
          <p:cNvSpPr>
            <a:spLocks noGrp="1"/>
          </p:cNvSpPr>
          <p:nvPr>
            <p:ph type="title"/>
          </p:nvPr>
        </p:nvSpPr>
        <p:spPr/>
        <p:txBody>
          <a:bodyPr>
            <a:normAutofit fontScale="90000"/>
          </a:bodyPr>
          <a:lstStyle/>
          <a:p>
            <a:r>
              <a:rPr lang="hr-HR" dirty="0" smtClean="0"/>
              <a:t>NAŠ PROJEKT: UNESCO PASSPORT</a:t>
            </a:r>
            <a:endParaRPr lang="hr-HR" dirty="0"/>
          </a:p>
        </p:txBody>
      </p:sp>
    </p:spTree>
  </p:cSld>
  <p:clrMapOvr>
    <a:masterClrMapping/>
  </p:clrMapOvr>
  <p:transition spd="med">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normAutofit fontScale="92500"/>
          </a:bodyPr>
          <a:lstStyle/>
          <a:p>
            <a:r>
              <a:rPr lang="hr-HR" dirty="0" smtClean="0"/>
              <a:t>Projekt će trajati dvije godine i uključivati 4 posjeta. Partneri u ovom projektu bit će nam škole iz Italije, Španjolske i sa Cipra. U dvije godine bit će održano 4 susreta. </a:t>
            </a:r>
          </a:p>
          <a:p>
            <a:r>
              <a:rPr lang="hr-HR" dirty="0" smtClean="0"/>
              <a:t>Prvi susret održat će se kod nas u Hvaru u travnju sljedeće godine i to u tjednu prije Uskrsa. </a:t>
            </a:r>
          </a:p>
          <a:p>
            <a:r>
              <a:rPr lang="hr-HR" dirty="0" smtClean="0"/>
              <a:t>Sljedeći susret trebao bi biti održan u svibnju ili lipnju 2019. godine u Italiji. </a:t>
            </a:r>
          </a:p>
          <a:p>
            <a:r>
              <a:rPr lang="hr-HR" dirty="0" smtClean="0"/>
              <a:t>Preostala dva susreta održat će se 2020. godine u Španjolskoj i na Cipru. Posjeti će trajati od 3-5 dana.</a:t>
            </a:r>
          </a:p>
          <a:p>
            <a:endParaRPr lang="hr-HR" dirty="0"/>
          </a:p>
        </p:txBody>
      </p:sp>
      <p:sp>
        <p:nvSpPr>
          <p:cNvPr id="2" name="Naslov 1"/>
          <p:cNvSpPr>
            <a:spLocks noGrp="1"/>
          </p:cNvSpPr>
          <p:nvPr>
            <p:ph type="title"/>
          </p:nvPr>
        </p:nvSpPr>
        <p:spPr/>
        <p:txBody>
          <a:bodyPr>
            <a:normAutofit fontScale="90000"/>
          </a:bodyPr>
          <a:lstStyle/>
          <a:p>
            <a:r>
              <a:rPr lang="hr-HR" dirty="0" smtClean="0"/>
              <a:t>NAŠ PROJEKT: UNESCO PASSPORT</a:t>
            </a:r>
            <a:endParaRPr lang="hr-HR" dirty="0"/>
          </a:p>
        </p:txBody>
      </p:sp>
    </p:spTree>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normAutofit fontScale="92500"/>
          </a:bodyPr>
          <a:lstStyle/>
          <a:p>
            <a:r>
              <a:rPr lang="hr-HR" dirty="0" smtClean="0"/>
              <a:t>Cilj projekta je da svaki od partnera istraži svoje kulturno naslijeđe te podijeli rezultate rada sa ostalima. Krajnji proizvod trebao bi biti stvaranje digitalne UNESCO putovnice koja će integrirati sve sadržaje prikupljene tijekom projekta (tekstove, fotografije, slike, zvučne zapise, video zapise, prezentacije, stripove  i slično) i  digitalne kuharice-časopisa sa receptima i drugim sadržajima mediteranske kuhinje. </a:t>
            </a:r>
          </a:p>
          <a:p>
            <a:r>
              <a:rPr lang="hr-HR" dirty="0" smtClean="0"/>
              <a:t>Cilj susreta jest da se obrađeno naslijeđe predstavi u stvarnom okruženju</a:t>
            </a:r>
            <a:endParaRPr lang="hr-HR" dirty="0"/>
          </a:p>
        </p:txBody>
      </p:sp>
      <p:sp>
        <p:nvSpPr>
          <p:cNvPr id="2" name="Naslov 1"/>
          <p:cNvSpPr>
            <a:spLocks noGrp="1"/>
          </p:cNvSpPr>
          <p:nvPr>
            <p:ph type="title"/>
          </p:nvPr>
        </p:nvSpPr>
        <p:spPr/>
        <p:txBody>
          <a:bodyPr/>
          <a:lstStyle/>
          <a:p>
            <a:pPr algn="ctr"/>
            <a:r>
              <a:rPr lang="hr-HR" dirty="0" smtClean="0"/>
              <a:t>CILJ PROJEKTA</a:t>
            </a:r>
            <a:endParaRPr lang="hr-HR" dirty="0"/>
          </a:p>
        </p:txBody>
      </p:sp>
    </p:spTree>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p:txBody>
          <a:bodyPr/>
          <a:lstStyle/>
          <a:p>
            <a:pPr>
              <a:buNone/>
            </a:pPr>
            <a:r>
              <a:rPr lang="hr-HR" dirty="0" smtClean="0"/>
              <a:t> </a:t>
            </a:r>
          </a:p>
          <a:p>
            <a:pPr>
              <a:buNone/>
            </a:pPr>
            <a:endParaRPr lang="hr-HR" dirty="0" smtClean="0">
              <a:hlinkClick r:id="rId2"/>
            </a:endParaRPr>
          </a:p>
          <a:p>
            <a:pPr>
              <a:buNone/>
            </a:pPr>
            <a:r>
              <a:rPr lang="hr-HR" dirty="0" smtClean="0">
                <a:hlinkClick r:id="rId2"/>
              </a:rPr>
              <a:t>https://www.youtube.com/watch?v=p9yksDcdYBA</a:t>
            </a:r>
            <a:endParaRPr lang="hr-HR" dirty="0" smtClean="0"/>
          </a:p>
          <a:p>
            <a:pPr>
              <a:buNone/>
            </a:pPr>
            <a:endParaRPr lang="hr-HR" dirty="0" smtClean="0"/>
          </a:p>
          <a:p>
            <a:pPr>
              <a:buNone/>
            </a:pPr>
            <a:endParaRPr lang="hr-HR" dirty="0" smtClean="0"/>
          </a:p>
          <a:p>
            <a:pPr>
              <a:buNone/>
            </a:pPr>
            <a:endParaRPr lang="hr-HR" dirty="0"/>
          </a:p>
        </p:txBody>
      </p:sp>
      <p:sp>
        <p:nvSpPr>
          <p:cNvPr id="2" name="Naslov 1"/>
          <p:cNvSpPr>
            <a:spLocks noGrp="1"/>
          </p:cNvSpPr>
          <p:nvPr>
            <p:ph type="title"/>
          </p:nvPr>
        </p:nvSpPr>
        <p:spPr/>
        <p:txBody>
          <a:bodyPr/>
          <a:lstStyle/>
          <a:p>
            <a:pPr algn="ctr"/>
            <a:r>
              <a:rPr lang="hr-HR" dirty="0" smtClean="0"/>
              <a:t>UNESCO PASSPORT</a:t>
            </a:r>
            <a:endParaRPr lang="hr-HR" dirty="0"/>
          </a:p>
        </p:txBody>
      </p:sp>
    </p:spTree>
  </p:cSld>
  <p:clrMapOvr>
    <a:masterClrMapping/>
  </p:clrMapOvr>
  <p:transition spd="med">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27584" y="476672"/>
            <a:ext cx="7315200" cy="1168400"/>
          </a:xfrm>
        </p:spPr>
        <p:txBody>
          <a:bodyPr/>
          <a:lstStyle/>
          <a:p>
            <a:pPr algn="ctr"/>
            <a:r>
              <a:rPr lang="hr-HR" dirty="0" smtClean="0"/>
              <a:t>NAŠE AKTIVNOSTI</a:t>
            </a:r>
            <a:endParaRPr lang="hr-HR" dirty="0"/>
          </a:p>
        </p:txBody>
      </p:sp>
      <p:sp>
        <p:nvSpPr>
          <p:cNvPr id="3" name="Rezervirano mjesto teksta 2"/>
          <p:cNvSpPr>
            <a:spLocks noGrp="1"/>
          </p:cNvSpPr>
          <p:nvPr>
            <p:ph type="body" idx="1"/>
          </p:nvPr>
        </p:nvSpPr>
        <p:spPr>
          <a:xfrm>
            <a:off x="539552" y="1700808"/>
            <a:ext cx="4040188" cy="762000"/>
          </a:xfrm>
        </p:spPr>
        <p:txBody>
          <a:bodyPr>
            <a:normAutofit fontScale="77500" lnSpcReduction="20000"/>
          </a:bodyPr>
          <a:lstStyle/>
          <a:p>
            <a:endParaRPr lang="hr-HR" sz="3200" dirty="0" smtClean="0"/>
          </a:p>
          <a:p>
            <a:r>
              <a:rPr lang="hr-HR" sz="3200" dirty="0" smtClean="0"/>
              <a:t>Starogradski ager</a:t>
            </a:r>
          </a:p>
          <a:p>
            <a:endParaRPr lang="hr-HR" dirty="0"/>
          </a:p>
        </p:txBody>
      </p:sp>
      <p:sp>
        <p:nvSpPr>
          <p:cNvPr id="4" name="Rezervirano mjesto sadržaja 3"/>
          <p:cNvSpPr>
            <a:spLocks noGrp="1"/>
          </p:cNvSpPr>
          <p:nvPr>
            <p:ph sz="quarter" idx="2"/>
          </p:nvPr>
        </p:nvSpPr>
        <p:spPr>
          <a:xfrm>
            <a:off x="827584" y="2924944"/>
            <a:ext cx="3581400" cy="3556000"/>
          </a:xfrm>
        </p:spPr>
        <p:txBody>
          <a:bodyPr/>
          <a:lstStyle/>
          <a:p>
            <a:r>
              <a:rPr lang="hr-HR" sz="2400" dirty="0" smtClean="0"/>
              <a:t>istraživanje povijesne pozadine i snimanje kratkog dokumentarnog filma</a:t>
            </a:r>
          </a:p>
          <a:p>
            <a:r>
              <a:rPr lang="hr-HR" sz="2400" dirty="0" smtClean="0"/>
              <a:t>gradnja suhozida u polju –radionica</a:t>
            </a:r>
          </a:p>
          <a:p>
            <a:endParaRPr lang="hr-HR" dirty="0"/>
          </a:p>
        </p:txBody>
      </p:sp>
      <p:pic>
        <p:nvPicPr>
          <p:cNvPr id="7" name="Picture 2" descr="C:\Users\NADA\Pictures\2018,2019\UNESCOPASSPORT\PPT ERASMUS SLIKE\18.jpg"/>
          <p:cNvPicPr>
            <a:picLocks noGrp="1" noChangeAspect="1" noChangeArrowheads="1"/>
          </p:cNvPicPr>
          <p:nvPr>
            <p:ph sz="quarter" idx="4"/>
          </p:nvPr>
        </p:nvPicPr>
        <p:blipFill>
          <a:blip r:embed="rId2" cstate="print"/>
          <a:srcRect/>
          <a:stretch>
            <a:fillRect/>
          </a:stretch>
        </p:blipFill>
        <p:spPr bwMode="auto">
          <a:xfrm>
            <a:off x="4932040" y="2996952"/>
            <a:ext cx="3581400" cy="2386108"/>
          </a:xfrm>
          <a:prstGeom prst="rect">
            <a:avLst/>
          </a:prstGeom>
          <a:noFill/>
        </p:spPr>
      </p:pic>
    </p:spTree>
  </p:cSld>
  <p:clrMapOvr>
    <a:masterClrMapping/>
  </p:clrMapOvr>
  <p:transition spd="med">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smtClean="0"/>
              <a:t>NAŠE AKTIVNOSTI</a:t>
            </a:r>
            <a:endParaRPr lang="hr-HR" dirty="0"/>
          </a:p>
        </p:txBody>
      </p:sp>
      <p:sp>
        <p:nvSpPr>
          <p:cNvPr id="3" name="Rezervirano mjesto teksta 2"/>
          <p:cNvSpPr>
            <a:spLocks noGrp="1"/>
          </p:cNvSpPr>
          <p:nvPr>
            <p:ph type="body" idx="1"/>
          </p:nvPr>
        </p:nvSpPr>
        <p:spPr>
          <a:xfrm>
            <a:off x="395536" y="1484784"/>
            <a:ext cx="4040188" cy="762000"/>
          </a:xfrm>
        </p:spPr>
        <p:txBody>
          <a:bodyPr>
            <a:normAutofit fontScale="77500" lnSpcReduction="20000"/>
          </a:bodyPr>
          <a:lstStyle/>
          <a:p>
            <a:endParaRPr lang="hr-HR" sz="3200" dirty="0" smtClean="0"/>
          </a:p>
          <a:p>
            <a:r>
              <a:rPr lang="hr-HR" sz="3200" dirty="0" smtClean="0"/>
              <a:t>Hvarska čipka</a:t>
            </a:r>
          </a:p>
          <a:p>
            <a:endParaRPr lang="hr-HR" sz="3200" dirty="0"/>
          </a:p>
        </p:txBody>
      </p:sp>
      <p:sp>
        <p:nvSpPr>
          <p:cNvPr id="4" name="Rezervirano mjesto sadržaja 3"/>
          <p:cNvSpPr>
            <a:spLocks noGrp="1"/>
          </p:cNvSpPr>
          <p:nvPr>
            <p:ph sz="quarter" idx="2"/>
          </p:nvPr>
        </p:nvSpPr>
        <p:spPr>
          <a:xfrm>
            <a:off x="395536" y="2564904"/>
            <a:ext cx="4320480" cy="3556000"/>
          </a:xfrm>
        </p:spPr>
        <p:txBody>
          <a:bodyPr/>
          <a:lstStyle/>
          <a:p>
            <a:r>
              <a:rPr lang="hr-HR" sz="2800" dirty="0" smtClean="0"/>
              <a:t>istraživanje o čipkarstvu u Hrvatskoj</a:t>
            </a:r>
          </a:p>
          <a:p>
            <a:r>
              <a:rPr lang="hr-HR" sz="2800" dirty="0" smtClean="0"/>
              <a:t>kako ja mogu izraditi čipku – radionica</a:t>
            </a:r>
          </a:p>
          <a:p>
            <a:endParaRPr lang="hr-HR" dirty="0"/>
          </a:p>
        </p:txBody>
      </p:sp>
      <p:pic>
        <p:nvPicPr>
          <p:cNvPr id="3074" name="Picture 2" descr="C:\Users\NADA\Pictures\2018,2019\UNESCOPASSPORT\4a.jpg"/>
          <p:cNvPicPr>
            <a:picLocks noGrp="1" noChangeAspect="1" noChangeArrowheads="1"/>
          </p:cNvPicPr>
          <p:nvPr>
            <p:ph sz="quarter" idx="4"/>
          </p:nvPr>
        </p:nvPicPr>
        <p:blipFill>
          <a:blip r:embed="rId2" cstate="print"/>
          <a:srcRect/>
          <a:stretch>
            <a:fillRect/>
          </a:stretch>
        </p:blipFill>
        <p:spPr bwMode="auto">
          <a:xfrm>
            <a:off x="4860032" y="2564904"/>
            <a:ext cx="3287473" cy="2160000"/>
          </a:xfrm>
          <a:prstGeom prst="rect">
            <a:avLst/>
          </a:prstGeom>
          <a:noFill/>
        </p:spPr>
      </p:pic>
    </p:spTree>
  </p:cSld>
  <p:clrMapOvr>
    <a:masterClrMapping/>
  </p:clrMapOvr>
  <p:transition spd="med">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omilanje">
  <a:themeElements>
    <a:clrScheme name="Gomil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Gomilanj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Gomilanj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742</TotalTime>
  <Words>790</Words>
  <Application>Microsoft Office PowerPoint</Application>
  <PresentationFormat>Prikaz na zaslonu (4:3)</PresentationFormat>
  <Paragraphs>100</Paragraphs>
  <Slides>28</Slides>
  <Notes>0</Notes>
  <HiddenSlides>0</HiddenSlides>
  <MMClips>0</MMClips>
  <ScaleCrop>false</ScaleCrop>
  <HeadingPairs>
    <vt:vector size="4" baseType="variant">
      <vt:variant>
        <vt:lpstr>Tema</vt:lpstr>
      </vt:variant>
      <vt:variant>
        <vt:i4>1</vt:i4>
      </vt:variant>
      <vt:variant>
        <vt:lpstr>Naslovi slajdova</vt:lpstr>
      </vt:variant>
      <vt:variant>
        <vt:i4>28</vt:i4>
      </vt:variant>
    </vt:vector>
  </HeadingPairs>
  <TitlesOfParts>
    <vt:vector size="29" baseType="lpstr">
      <vt:lpstr>Gomilanje</vt:lpstr>
      <vt:lpstr>    PROJEKT  UNESCO PASSPORT</vt:lpstr>
      <vt:lpstr>ŠTO JE TO ERASMUS + PROGRAM?</vt:lpstr>
      <vt:lpstr>ŠTO JE TO ERASMUS + PROGRAM?</vt:lpstr>
      <vt:lpstr>NAŠ PROJEKT: UNESCO PASSPORT</vt:lpstr>
      <vt:lpstr>NAŠ PROJEKT: UNESCO PASSPORT</vt:lpstr>
      <vt:lpstr>CILJ PROJEKTA</vt:lpstr>
      <vt:lpstr>UNESCO PASSPORT</vt:lpstr>
      <vt:lpstr>NAŠE AKTIVNOSTI</vt:lpstr>
      <vt:lpstr>NAŠE AKTIVNOSTI</vt:lpstr>
      <vt:lpstr>NAŠE AKTIVNOSTI</vt:lpstr>
      <vt:lpstr>NAŠE AKTIVNOSTI</vt:lpstr>
      <vt:lpstr>NAŠE AKTIVNOSTI</vt:lpstr>
      <vt:lpstr>NAŠI PARTNERI …</vt:lpstr>
      <vt:lpstr>Slajd 14</vt:lpstr>
      <vt:lpstr>Slajd 15</vt:lpstr>
      <vt:lpstr>ISTITUTO COMPRENSIVO CASSANO MAGNAGO II (VIA SANTA CATERINA 1)</vt:lpstr>
      <vt:lpstr>NAŠI PARTNERI…</vt:lpstr>
      <vt:lpstr>Slajd 18</vt:lpstr>
      <vt:lpstr>Slajd 19</vt:lpstr>
      <vt:lpstr>"CPR SAN JOSÉ“ (Avda. La Coruña, 25) </vt:lpstr>
      <vt:lpstr>NAŠI PARTNERI…</vt:lpstr>
      <vt:lpstr>Slajd 22</vt:lpstr>
      <vt:lpstr>Slajd 23</vt:lpstr>
      <vt:lpstr>THE HERITAGE PRIVATE SCHOOL (Kountoros St.)</vt:lpstr>
      <vt:lpstr>ZAKLJUČAK</vt:lpstr>
      <vt:lpstr>ZAKLJUČAK</vt:lpstr>
      <vt:lpstr>ZAKLJUČAK</vt:lpstr>
      <vt:lpstr>HVALA NA POZORNOSTI!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ERASMUS + PROJEKT  UNESCO PASSPORT</dc:title>
  <dc:creator>NADA</dc:creator>
  <cp:lastModifiedBy>NADA</cp:lastModifiedBy>
  <cp:revision>3</cp:revision>
  <dcterms:created xsi:type="dcterms:W3CDTF">2018-10-27T14:41:51Z</dcterms:created>
  <dcterms:modified xsi:type="dcterms:W3CDTF">2019-01-28T00:11:45Z</dcterms:modified>
</cp:coreProperties>
</file>